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260" r:id="rId5"/>
    <p:sldId id="292" r:id="rId6"/>
    <p:sldId id="283" r:id="rId7"/>
    <p:sldId id="303" r:id="rId8"/>
    <p:sldId id="289" r:id="rId9"/>
    <p:sldId id="300" r:id="rId10"/>
    <p:sldId id="286" r:id="rId11"/>
    <p:sldId id="285" r:id="rId12"/>
    <p:sldId id="290" r:id="rId13"/>
    <p:sldId id="291" r:id="rId14"/>
    <p:sldId id="257" r:id="rId15"/>
    <p:sldId id="287" r:id="rId16"/>
    <p:sldId id="258" r:id="rId17"/>
    <p:sldId id="295" r:id="rId18"/>
    <p:sldId id="297" r:id="rId19"/>
    <p:sldId id="304" r:id="rId20"/>
    <p:sldId id="305" r:id="rId21"/>
    <p:sldId id="282"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9" d="100"/>
          <a:sy n="89" d="100"/>
        </p:scale>
        <p:origin x="4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F5D63-3B1E-5630-1E5F-2F14A0A4C6F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0AD702D-9075-1E46-BD24-EF4CDA29C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4D12AF8-76D3-9487-106E-535CDF469E19}"/>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5" name="Marcador de pie de página 4">
            <a:extLst>
              <a:ext uri="{FF2B5EF4-FFF2-40B4-BE49-F238E27FC236}">
                <a16:creationId xmlns:a16="http://schemas.microsoft.com/office/drawing/2014/main" id="{0CCA17BD-2B88-9043-A080-1B21F21885E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0DF816F-85D9-E945-700F-BA2FB6F41518}"/>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242966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1B7C4-4FE0-45F3-27EF-80E635B2840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A068250-74FE-7450-506B-2A905BFA5E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5AEABF9-35D5-706A-618C-395AFAB19005}"/>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5" name="Marcador de pie de página 4">
            <a:extLst>
              <a:ext uri="{FF2B5EF4-FFF2-40B4-BE49-F238E27FC236}">
                <a16:creationId xmlns:a16="http://schemas.microsoft.com/office/drawing/2014/main" id="{92AF01C9-43C7-B9CA-6C2C-617D905CF8B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6FA4A28-1832-6BB1-1018-902B307E58A5}"/>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303177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08C7CD-EF07-8BF4-CEBD-2AA0A55158F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3DE2624-F7AD-18A3-DCED-5948CCBAA54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C09067E-E944-D32F-C96C-5809622C14DB}"/>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5" name="Marcador de pie de página 4">
            <a:extLst>
              <a:ext uri="{FF2B5EF4-FFF2-40B4-BE49-F238E27FC236}">
                <a16:creationId xmlns:a16="http://schemas.microsoft.com/office/drawing/2014/main" id="{502686FA-4652-CC08-C957-80946A7FDB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B4638A-EAB8-73B9-B553-09E8C165E82C}"/>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220481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0BFBB-EEA6-9FEC-F78B-F34EBB6A187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9151790-1656-D2AC-8087-9C57DB3DCA1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6D13C3F-7D67-6814-06C2-515E06CF7416}"/>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5" name="Marcador de pie de página 4">
            <a:extLst>
              <a:ext uri="{FF2B5EF4-FFF2-40B4-BE49-F238E27FC236}">
                <a16:creationId xmlns:a16="http://schemas.microsoft.com/office/drawing/2014/main" id="{4691E7B0-B101-6109-4C81-53A9FBF2840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1DCC2C3-C664-2B0C-0818-11BE89CEA364}"/>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265229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2F3A0-07DB-7130-482D-C020E14EBFA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854F3AB-3EE8-C691-1D09-6AE8F5A23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0816C28-B2D7-1303-D733-67031351A35A}"/>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5" name="Marcador de pie de página 4">
            <a:extLst>
              <a:ext uri="{FF2B5EF4-FFF2-40B4-BE49-F238E27FC236}">
                <a16:creationId xmlns:a16="http://schemas.microsoft.com/office/drawing/2014/main" id="{416ED0F4-C58F-CD2B-05D7-3BA33C9E131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24D60F-4FC7-524D-0DC0-7AAF54F070DA}"/>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13517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ABA1-4959-87E3-EB46-77929F62522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CE8390-FC5C-E91F-2853-70CEFCDE91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A41226E-EE42-F322-38DB-BBC9AA4BD7D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4B94E34-87ED-9F23-4A28-A98D50AFA64F}"/>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6" name="Marcador de pie de página 5">
            <a:extLst>
              <a:ext uri="{FF2B5EF4-FFF2-40B4-BE49-F238E27FC236}">
                <a16:creationId xmlns:a16="http://schemas.microsoft.com/office/drawing/2014/main" id="{0677CE1F-7ED5-82C1-9DA2-5A62EE08C0C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08D020E-A407-5068-F74B-02CD8072FC92}"/>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127383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4653C-96B3-882D-DEC1-2188257605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B3C45D-C3E1-8A00-FFF5-71D0F7EEEA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B1889E-DBF2-CE87-C948-4AD7B4F3E9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F8A7A9B-2F4C-7B42-BA51-0DC5990C13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DFA7173-CF50-BEF9-F1D3-4650DC2086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D6C2525-0D22-CD71-355A-CE88313C5AA6}"/>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8" name="Marcador de pie de página 7">
            <a:extLst>
              <a:ext uri="{FF2B5EF4-FFF2-40B4-BE49-F238E27FC236}">
                <a16:creationId xmlns:a16="http://schemas.microsoft.com/office/drawing/2014/main" id="{819D2530-4F1A-2FDE-53A4-B8BEDCCE5C1D}"/>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DB3F237-939B-3CA2-0CB9-C012897FA815}"/>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242586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A6EBA-F925-F328-C1F9-C5229422014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3DE5E90-3068-2CC2-A646-64E2CC08B818}"/>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4" name="Marcador de pie de página 3">
            <a:extLst>
              <a:ext uri="{FF2B5EF4-FFF2-40B4-BE49-F238E27FC236}">
                <a16:creationId xmlns:a16="http://schemas.microsoft.com/office/drawing/2014/main" id="{712EC2CF-B6F7-10BF-657E-4E746A603B8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6434D05-18B2-87DD-824A-A5C1F5C2D3CF}"/>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37987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5BC4A06-5E3A-9BD0-70EE-B891854E2959}"/>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3" name="Marcador de pie de página 2">
            <a:extLst>
              <a:ext uri="{FF2B5EF4-FFF2-40B4-BE49-F238E27FC236}">
                <a16:creationId xmlns:a16="http://schemas.microsoft.com/office/drawing/2014/main" id="{D56EAFC0-861D-C7B9-32D5-16EA58FFE6C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103F0C1-CF7F-9621-5C39-8B4E48215846}"/>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127033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CDA47-B241-8F06-B386-DC35709ABC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1154EC6-7FC8-D609-69E4-40E410FF9A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5017A06-0FE0-FFE5-83EF-F8916B2A0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09F87B-628D-D615-FA81-084FB42C96E2}"/>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6" name="Marcador de pie de página 5">
            <a:extLst>
              <a:ext uri="{FF2B5EF4-FFF2-40B4-BE49-F238E27FC236}">
                <a16:creationId xmlns:a16="http://schemas.microsoft.com/office/drawing/2014/main" id="{594637DD-66F1-5D6B-6BCA-632C037ECD1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9C07D00-5A16-9EE2-4EAA-99B6415C24CD}"/>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3777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11DA8-5E9A-A397-7EB9-7D350F35D7D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06E2C77-8F77-A8A0-23EE-9CF6871B1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649689D-3CFE-9147-8BAE-9C9AFC0A1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9CB8908-CCEE-D48A-6508-80BC8C82DA8F}"/>
              </a:ext>
            </a:extLst>
          </p:cNvPr>
          <p:cNvSpPr>
            <a:spLocks noGrp="1"/>
          </p:cNvSpPr>
          <p:nvPr>
            <p:ph type="dt" sz="half" idx="10"/>
          </p:nvPr>
        </p:nvSpPr>
        <p:spPr/>
        <p:txBody>
          <a:bodyPr/>
          <a:lstStyle/>
          <a:p>
            <a:fld id="{6F624687-E068-4B6B-B24C-D9BF06FC718F}" type="datetimeFigureOut">
              <a:rPr lang="es-CO" smtClean="0"/>
              <a:t>9/10/2024</a:t>
            </a:fld>
            <a:endParaRPr lang="es-CO"/>
          </a:p>
        </p:txBody>
      </p:sp>
      <p:sp>
        <p:nvSpPr>
          <p:cNvPr id="6" name="Marcador de pie de página 5">
            <a:extLst>
              <a:ext uri="{FF2B5EF4-FFF2-40B4-BE49-F238E27FC236}">
                <a16:creationId xmlns:a16="http://schemas.microsoft.com/office/drawing/2014/main" id="{D9FBA61E-F896-5739-ED8B-4BFD0327469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8C60FC1-1EB2-ACA9-0316-F6A33C88C34A}"/>
              </a:ext>
            </a:extLst>
          </p:cNvPr>
          <p:cNvSpPr>
            <a:spLocks noGrp="1"/>
          </p:cNvSpPr>
          <p:nvPr>
            <p:ph type="sldNum" sz="quarter" idx="12"/>
          </p:nvPr>
        </p:nvSpPr>
        <p:spPr/>
        <p:txBody>
          <a:bodyPr/>
          <a:lstStyle/>
          <a:p>
            <a:fld id="{0630398E-7908-4090-A0C8-53E03068D4CD}" type="slidenum">
              <a:rPr lang="es-CO" smtClean="0"/>
              <a:t>‹Nº›</a:t>
            </a:fld>
            <a:endParaRPr lang="es-CO"/>
          </a:p>
        </p:txBody>
      </p:sp>
    </p:spTree>
    <p:extLst>
      <p:ext uri="{BB962C8B-B14F-4D97-AF65-F5344CB8AC3E}">
        <p14:creationId xmlns:p14="http://schemas.microsoft.com/office/powerpoint/2010/main" val="63236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55951F-FE60-33BD-BF72-D690A0094F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9729703-4D19-E021-F529-C393CCB92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5E4BEEA-1BB1-B384-EAF7-C9F56363A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24687-E068-4B6B-B24C-D9BF06FC718F}" type="datetimeFigureOut">
              <a:rPr lang="es-CO" smtClean="0"/>
              <a:t>9/10/2024</a:t>
            </a:fld>
            <a:endParaRPr lang="es-CO"/>
          </a:p>
        </p:txBody>
      </p:sp>
      <p:sp>
        <p:nvSpPr>
          <p:cNvPr id="5" name="Marcador de pie de página 4">
            <a:extLst>
              <a:ext uri="{FF2B5EF4-FFF2-40B4-BE49-F238E27FC236}">
                <a16:creationId xmlns:a16="http://schemas.microsoft.com/office/drawing/2014/main" id="{B1E50A47-79C6-A770-2DD1-B12005BF7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0AC15B7-B3ED-DA27-02D9-55B2BF5A0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0398E-7908-4090-A0C8-53E03068D4CD}" type="slidenum">
              <a:rPr lang="es-CO" smtClean="0"/>
              <a:t>‹Nº›</a:t>
            </a:fld>
            <a:endParaRPr lang="es-CO"/>
          </a:p>
        </p:txBody>
      </p:sp>
    </p:spTree>
    <p:extLst>
      <p:ext uri="{BB962C8B-B14F-4D97-AF65-F5344CB8AC3E}">
        <p14:creationId xmlns:p14="http://schemas.microsoft.com/office/powerpoint/2010/main" val="214980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rma&#10;&#10;Descripción generada automáticamente">
            <a:extLst>
              <a:ext uri="{FF2B5EF4-FFF2-40B4-BE49-F238E27FC236}">
                <a16:creationId xmlns:a16="http://schemas.microsoft.com/office/drawing/2014/main" id="{28044B68-050C-B430-EC81-0DD39A898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6786" cy="6858000"/>
          </a:xfrm>
          <a:prstGeom prst="rect">
            <a:avLst/>
          </a:prstGeom>
        </p:spPr>
      </p:pic>
      <p:pic>
        <p:nvPicPr>
          <p:cNvPr id="6" name="Imagen 5" descr="Logotipo&#10;&#10;Descripción generada automáticamente con confianza media">
            <a:extLst>
              <a:ext uri="{FF2B5EF4-FFF2-40B4-BE49-F238E27FC236}">
                <a16:creationId xmlns:a16="http://schemas.microsoft.com/office/drawing/2014/main" id="{E7C8BC8B-E42D-A77E-0C35-6D4DE82AB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2714" y="185530"/>
            <a:ext cx="1563920" cy="1034419"/>
          </a:xfrm>
          <a:prstGeom prst="rect">
            <a:avLst/>
          </a:prstGeom>
        </p:spPr>
      </p:pic>
      <p:sp>
        <p:nvSpPr>
          <p:cNvPr id="2" name="Rectángulo 1">
            <a:extLst>
              <a:ext uri="{FF2B5EF4-FFF2-40B4-BE49-F238E27FC236}">
                <a16:creationId xmlns:a16="http://schemas.microsoft.com/office/drawing/2014/main" id="{54EB6805-39A6-4CB3-AD49-363F6737B4F7}"/>
              </a:ext>
            </a:extLst>
          </p:cNvPr>
          <p:cNvSpPr/>
          <p:nvPr/>
        </p:nvSpPr>
        <p:spPr>
          <a:xfrm>
            <a:off x="544528" y="878889"/>
            <a:ext cx="10680146" cy="2800767"/>
          </a:xfrm>
          <a:prstGeom prst="rect">
            <a:avLst/>
          </a:prstGeom>
          <a:noFill/>
        </p:spPr>
        <p:txBody>
          <a:bodyPr wrap="square" lIns="91440" tIns="45720" rIns="91440" bIns="45720">
            <a:spAutoFit/>
          </a:bodyPr>
          <a:lstStyle/>
          <a:p>
            <a:pPr algn="ctr"/>
            <a:r>
              <a:rPr lang="es-ES" sz="88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Herramientas para Solteros y Parejas</a:t>
            </a:r>
          </a:p>
        </p:txBody>
      </p:sp>
    </p:spTree>
    <p:extLst>
      <p:ext uri="{BB962C8B-B14F-4D97-AF65-F5344CB8AC3E}">
        <p14:creationId xmlns:p14="http://schemas.microsoft.com/office/powerpoint/2010/main" val="76875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6535B63-7AD7-438A-5A0F-A2BE0EC2F968}"/>
              </a:ext>
            </a:extLst>
          </p:cNvPr>
          <p:cNvSpPr/>
          <p:nvPr/>
        </p:nvSpPr>
        <p:spPr>
          <a:xfrm>
            <a:off x="4330721" y="377006"/>
            <a:ext cx="3530557" cy="584775"/>
          </a:xfrm>
          <a:prstGeom prst="rect">
            <a:avLst/>
          </a:prstGeom>
          <a:noFill/>
        </p:spPr>
        <p:txBody>
          <a:bodyPr wrap="square" lIns="91440" tIns="45720" rIns="91440" bIns="45720">
            <a:spAutoFit/>
          </a:bodyPr>
          <a:lstStyle/>
          <a:p>
            <a:pPr algn="ctr"/>
            <a:r>
              <a:rPr lang="es-ES" sz="32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Relación de Amor</a:t>
            </a:r>
            <a:endParaRPr lang="es-ES" sz="32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3" name="Rectángulo 2">
            <a:extLst>
              <a:ext uri="{FF2B5EF4-FFF2-40B4-BE49-F238E27FC236}">
                <a16:creationId xmlns:a16="http://schemas.microsoft.com/office/drawing/2014/main" id="{06F282BA-8689-F0C6-49AC-441411F4D971}"/>
              </a:ext>
            </a:extLst>
          </p:cNvPr>
          <p:cNvSpPr/>
          <p:nvPr/>
        </p:nvSpPr>
        <p:spPr>
          <a:xfrm>
            <a:off x="1253705" y="1304928"/>
            <a:ext cx="2596551" cy="461665"/>
          </a:xfrm>
          <a:prstGeom prst="rect">
            <a:avLst/>
          </a:prstGeom>
          <a:noFill/>
        </p:spPr>
        <p:txBody>
          <a:bodyPr wrap="square" lIns="91440" tIns="45720" rIns="91440" bIns="45720">
            <a:spAutoFit/>
          </a:bodyPr>
          <a:lstStyle/>
          <a:p>
            <a:pPr algn="ct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Relación</a:t>
            </a:r>
          </a:p>
        </p:txBody>
      </p:sp>
      <p:sp>
        <p:nvSpPr>
          <p:cNvPr id="5" name="CuadroTexto 4">
            <a:extLst>
              <a:ext uri="{FF2B5EF4-FFF2-40B4-BE49-F238E27FC236}">
                <a16:creationId xmlns:a16="http://schemas.microsoft.com/office/drawing/2014/main" id="{20CAEECA-9339-6829-892C-47DBBAE201C4}"/>
              </a:ext>
            </a:extLst>
          </p:cNvPr>
          <p:cNvSpPr txBox="1"/>
          <p:nvPr/>
        </p:nvSpPr>
        <p:spPr>
          <a:xfrm>
            <a:off x="8950558" y="1274668"/>
            <a:ext cx="1153783" cy="461665"/>
          </a:xfrm>
          <a:prstGeom prst="rect">
            <a:avLst/>
          </a:prstGeom>
          <a:noFill/>
        </p:spPr>
        <p:txBody>
          <a:bodyPr wrap="square">
            <a:spAutoFit/>
          </a:bodyPr>
          <a:lstStyle/>
          <a:p>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Amor</a:t>
            </a:r>
            <a:endParaRPr lang="es-CO" sz="2400" dirty="0"/>
          </a:p>
        </p:txBody>
      </p:sp>
      <p:sp>
        <p:nvSpPr>
          <p:cNvPr id="6" name="Rectángulo 5">
            <a:extLst>
              <a:ext uri="{FF2B5EF4-FFF2-40B4-BE49-F238E27FC236}">
                <a16:creationId xmlns:a16="http://schemas.microsoft.com/office/drawing/2014/main" id="{DB60304C-245B-DCAA-209B-181C82CB372A}"/>
              </a:ext>
            </a:extLst>
          </p:cNvPr>
          <p:cNvSpPr/>
          <p:nvPr/>
        </p:nvSpPr>
        <p:spPr>
          <a:xfrm>
            <a:off x="260230" y="2007833"/>
            <a:ext cx="5676181" cy="1200329"/>
          </a:xfrm>
          <a:prstGeom prst="rect">
            <a:avLst/>
          </a:prstGeom>
          <a:noFill/>
        </p:spPr>
        <p:txBody>
          <a:bodyPr wrap="square" lIns="91440" tIns="45720" rIns="91440" bIns="45720">
            <a:spAutoFit/>
          </a:bodyPr>
          <a:lstStyle/>
          <a:p>
            <a:pPr algn="ctr"/>
            <a:r>
              <a:rPr lang="es-ES" sz="2400" b="1" i="0" dirty="0">
                <a:solidFill>
                  <a:srgbClr val="444444"/>
                </a:solidFill>
                <a:effectLst/>
                <a:latin typeface="Abadi" panose="020B0604020104020204" pitchFamily="34" charset="0"/>
              </a:rPr>
              <a:t>Conexión o vínculo entre dos o más entes que implica interacción</a:t>
            </a:r>
          </a:p>
          <a:p>
            <a:pPr algn="ctr"/>
            <a:r>
              <a:rPr lang="es-ES" sz="2400" b="1" cap="none" spc="0" dirty="0">
                <a:ln w="0"/>
                <a:solidFill>
                  <a:srgbClr val="444444"/>
                </a:solidFill>
                <a:latin typeface="Abadi" panose="020B0604020104020204" pitchFamily="34" charset="0"/>
              </a:rPr>
              <a:t>CONST</a:t>
            </a:r>
            <a:r>
              <a:rPr lang="es-ES" sz="2400" b="1" dirty="0">
                <a:ln w="0"/>
                <a:solidFill>
                  <a:srgbClr val="444444"/>
                </a:solidFill>
                <a:latin typeface="Abadi" panose="020B0604020104020204" pitchFamily="34" charset="0"/>
              </a:rPr>
              <a:t>RUYE</a:t>
            </a: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p:txBody>
      </p:sp>
      <p:sp>
        <p:nvSpPr>
          <p:cNvPr id="7" name="Rectángulo 6">
            <a:extLst>
              <a:ext uri="{FF2B5EF4-FFF2-40B4-BE49-F238E27FC236}">
                <a16:creationId xmlns:a16="http://schemas.microsoft.com/office/drawing/2014/main" id="{DA61A499-4162-EECF-97D4-25E64C0AC83A}"/>
              </a:ext>
            </a:extLst>
          </p:cNvPr>
          <p:cNvSpPr/>
          <p:nvPr/>
        </p:nvSpPr>
        <p:spPr>
          <a:xfrm>
            <a:off x="966419" y="3449402"/>
            <a:ext cx="3364302" cy="2677656"/>
          </a:xfrm>
          <a:prstGeom prst="rect">
            <a:avLst/>
          </a:prstGeom>
          <a:noFill/>
        </p:spPr>
        <p:txBody>
          <a:bodyPr wrap="square" lIns="91440" tIns="45720" rIns="91440" bIns="45720">
            <a:spAutoFit/>
          </a:bodyPr>
          <a:lstStyle/>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Confianza</a:t>
            </a: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Tiempo</a:t>
            </a: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Comunicación</a:t>
            </a: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Flexibilidad</a:t>
            </a: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Conocimiento</a:t>
            </a: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Intimidad</a:t>
            </a: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Resolución de Conflictos</a:t>
            </a: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p:txBody>
      </p:sp>
      <p:sp>
        <p:nvSpPr>
          <p:cNvPr id="8" name="Rectángulo 7">
            <a:extLst>
              <a:ext uri="{FF2B5EF4-FFF2-40B4-BE49-F238E27FC236}">
                <a16:creationId xmlns:a16="http://schemas.microsoft.com/office/drawing/2014/main" id="{447D76A1-091F-BDEA-3D82-08CF9D53DB25}"/>
              </a:ext>
            </a:extLst>
          </p:cNvPr>
          <p:cNvSpPr/>
          <p:nvPr/>
        </p:nvSpPr>
        <p:spPr>
          <a:xfrm>
            <a:off x="6612148" y="1921396"/>
            <a:ext cx="5256360" cy="830997"/>
          </a:xfrm>
          <a:prstGeom prst="rect">
            <a:avLst/>
          </a:prstGeom>
          <a:noFill/>
        </p:spPr>
        <p:txBody>
          <a:bodyPr wrap="square" lIns="91440" tIns="45720" rIns="91440" bIns="45720">
            <a:spAutoFit/>
          </a:bodyPr>
          <a:lstStyle/>
          <a:p>
            <a:pPr algn="ctr"/>
            <a:r>
              <a:rPr lang="es-ES" sz="2400" b="1" i="0" dirty="0">
                <a:solidFill>
                  <a:srgbClr val="444444"/>
                </a:solidFill>
                <a:effectLst/>
                <a:latin typeface="Abadi" panose="020B0604020104020204" pitchFamily="34" charset="0"/>
              </a:rPr>
              <a:t>Decisión de hacer el bien a la otra persona y si mismo</a:t>
            </a: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p:txBody>
      </p:sp>
      <p:sp>
        <p:nvSpPr>
          <p:cNvPr id="9" name="Rectángulo 8">
            <a:extLst>
              <a:ext uri="{FF2B5EF4-FFF2-40B4-BE49-F238E27FC236}">
                <a16:creationId xmlns:a16="http://schemas.microsoft.com/office/drawing/2014/main" id="{28020C06-9C2E-F897-8B4E-E84856ABB3FC}"/>
              </a:ext>
            </a:extLst>
          </p:cNvPr>
          <p:cNvSpPr/>
          <p:nvPr/>
        </p:nvSpPr>
        <p:spPr>
          <a:xfrm>
            <a:off x="7558177" y="2849238"/>
            <a:ext cx="3364302" cy="1938992"/>
          </a:xfrm>
          <a:prstGeom prst="rect">
            <a:avLst/>
          </a:prstGeom>
          <a:noFill/>
        </p:spPr>
        <p:txBody>
          <a:bodyPr wrap="square" lIns="91440" tIns="45720" rIns="91440" bIns="45720">
            <a:spAutoFit/>
          </a:bodyPr>
          <a:lstStyle/>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Total</a:t>
            </a: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Libre</a:t>
            </a: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Fecundo</a:t>
            </a: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Reci</a:t>
            </a: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proco</a:t>
            </a: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Fiel</a:t>
            </a:r>
          </a:p>
        </p:txBody>
      </p:sp>
      <p:sp>
        <p:nvSpPr>
          <p:cNvPr id="12" name="Rectángulo 11">
            <a:extLst>
              <a:ext uri="{FF2B5EF4-FFF2-40B4-BE49-F238E27FC236}">
                <a16:creationId xmlns:a16="http://schemas.microsoft.com/office/drawing/2014/main" id="{001C07B5-B37C-C792-03E7-7C39FCD6E42F}"/>
              </a:ext>
            </a:extLst>
          </p:cNvPr>
          <p:cNvSpPr/>
          <p:nvPr/>
        </p:nvSpPr>
        <p:spPr>
          <a:xfrm>
            <a:off x="7558177" y="4911334"/>
            <a:ext cx="3364302" cy="1569660"/>
          </a:xfrm>
          <a:prstGeom prst="rect">
            <a:avLst/>
          </a:prstGeom>
          <a:noFill/>
        </p:spPr>
        <p:txBody>
          <a:bodyPr wrap="square" lIns="91440" tIns="45720" rIns="91440" bIns="45720">
            <a:spAutoFit/>
          </a:bodyPr>
          <a:lstStyle/>
          <a:p>
            <a:pPr algn="ctr"/>
            <a:r>
              <a:rPr lang="es-ES" sz="2400" dirty="0">
                <a:ln w="0"/>
                <a:effectLst>
                  <a:outerShdw blurRad="38100" dist="25400" dir="5400000" algn="ctr" rotWithShape="0">
                    <a:srgbClr val="6E747A">
                      <a:alpha val="43000"/>
                    </a:srgbClr>
                  </a:outerShdw>
                </a:effectLst>
                <a:latin typeface="Abadi" panose="020B0604020104020204" pitchFamily="34" charset="0"/>
              </a:rPr>
              <a:t>Tipos</a:t>
            </a:r>
          </a:p>
          <a:p>
            <a:pPr algn="ctr"/>
            <a:r>
              <a:rPr lang="es-ES" sz="2400" b="0" cap="none" spc="0" dirty="0" err="1">
                <a:ln w="0"/>
                <a:solidFill>
                  <a:schemeClr val="accent1"/>
                </a:solidFill>
                <a:effectLst>
                  <a:outerShdw blurRad="38100" dist="25400" dir="5400000" algn="ctr" rotWithShape="0">
                    <a:srgbClr val="6E747A">
                      <a:alpha val="43000"/>
                    </a:srgbClr>
                  </a:outerShdw>
                </a:effectLst>
                <a:latin typeface="Abadi" panose="020B0604020104020204" pitchFamily="34" charset="0"/>
              </a:rPr>
              <a:t>Agape</a:t>
            </a: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Eros</a:t>
            </a: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Filial</a:t>
            </a:r>
          </a:p>
        </p:txBody>
      </p:sp>
      <p:pic>
        <p:nvPicPr>
          <p:cNvPr id="4" name="Imagen 3" descr="Logotipo&#10;&#10;Descripción generada automáticamente con confianza media">
            <a:extLst>
              <a:ext uri="{FF2B5EF4-FFF2-40B4-BE49-F238E27FC236}">
                <a16:creationId xmlns:a16="http://schemas.microsoft.com/office/drawing/2014/main" id="{3F49F507-4F99-1A7F-6EF5-657B8FBC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984" y="152185"/>
            <a:ext cx="1563920" cy="1034419"/>
          </a:xfrm>
          <a:prstGeom prst="rect">
            <a:avLst/>
          </a:prstGeom>
        </p:spPr>
      </p:pic>
    </p:spTree>
    <p:extLst>
      <p:ext uri="{BB962C8B-B14F-4D97-AF65-F5344CB8AC3E}">
        <p14:creationId xmlns:p14="http://schemas.microsoft.com/office/powerpoint/2010/main" val="195908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A63AAB3-DE8B-10EE-FD63-F6D5943B0CEA}"/>
              </a:ext>
            </a:extLst>
          </p:cNvPr>
          <p:cNvSpPr/>
          <p:nvPr/>
        </p:nvSpPr>
        <p:spPr>
          <a:xfrm>
            <a:off x="155275" y="932894"/>
            <a:ext cx="2596551" cy="523220"/>
          </a:xfrm>
          <a:prstGeom prst="rect">
            <a:avLst/>
          </a:prstGeom>
          <a:noFill/>
        </p:spPr>
        <p:txBody>
          <a:bodyPr wrap="square" lIns="91440" tIns="45720" rIns="91440" bIns="45720">
            <a:spAutoFit/>
          </a:bodyPr>
          <a:lstStyle/>
          <a:p>
            <a:pPr algn="ctr"/>
            <a:r>
              <a:rPr lang="es-ES" sz="28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Dios</a:t>
            </a:r>
            <a:endParaRPr lang="es-ES" sz="28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3" name="Rectángulo 2">
            <a:extLst>
              <a:ext uri="{FF2B5EF4-FFF2-40B4-BE49-F238E27FC236}">
                <a16:creationId xmlns:a16="http://schemas.microsoft.com/office/drawing/2014/main" id="{6C3CA7BC-0D32-32D1-E553-D07C0A1492CB}"/>
              </a:ext>
            </a:extLst>
          </p:cNvPr>
          <p:cNvSpPr/>
          <p:nvPr/>
        </p:nvSpPr>
        <p:spPr>
          <a:xfrm>
            <a:off x="4461685" y="2719070"/>
            <a:ext cx="3084598" cy="523220"/>
          </a:xfrm>
          <a:prstGeom prst="rect">
            <a:avLst/>
          </a:prstGeom>
          <a:noFill/>
        </p:spPr>
        <p:txBody>
          <a:bodyPr wrap="square" lIns="91440" tIns="45720" rIns="91440" bIns="45720">
            <a:spAutoFit/>
          </a:bodyPr>
          <a:lstStyle/>
          <a:p>
            <a:pPr algn="ctr"/>
            <a:r>
              <a:rPr lang="es-ES" sz="28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Conmigo Mismo</a:t>
            </a:r>
            <a:endParaRPr lang="es-ES" sz="28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4" name="Rectángulo 3">
            <a:extLst>
              <a:ext uri="{FF2B5EF4-FFF2-40B4-BE49-F238E27FC236}">
                <a16:creationId xmlns:a16="http://schemas.microsoft.com/office/drawing/2014/main" id="{E9867C23-DA53-6B01-B1EE-81DBAC212DE2}"/>
              </a:ext>
            </a:extLst>
          </p:cNvPr>
          <p:cNvSpPr/>
          <p:nvPr/>
        </p:nvSpPr>
        <p:spPr>
          <a:xfrm>
            <a:off x="8695424" y="3558802"/>
            <a:ext cx="2596551" cy="523220"/>
          </a:xfrm>
          <a:prstGeom prst="rect">
            <a:avLst/>
          </a:prstGeom>
          <a:noFill/>
        </p:spPr>
        <p:txBody>
          <a:bodyPr wrap="square" lIns="91440" tIns="45720" rIns="91440" bIns="45720">
            <a:spAutoFit/>
          </a:bodyPr>
          <a:lstStyle/>
          <a:p>
            <a:pPr algn="ctr"/>
            <a:r>
              <a:rPr lang="es-ES" sz="28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Los otros </a:t>
            </a:r>
            <a:endParaRPr lang="es-ES" sz="28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5" name="Rectángulo 4">
            <a:extLst>
              <a:ext uri="{FF2B5EF4-FFF2-40B4-BE49-F238E27FC236}">
                <a16:creationId xmlns:a16="http://schemas.microsoft.com/office/drawing/2014/main" id="{03A75001-FE7D-9A38-759B-C73F53A63B9E}"/>
              </a:ext>
            </a:extLst>
          </p:cNvPr>
          <p:cNvSpPr/>
          <p:nvPr/>
        </p:nvSpPr>
        <p:spPr>
          <a:xfrm>
            <a:off x="258792" y="5821195"/>
            <a:ext cx="11490385" cy="830997"/>
          </a:xfrm>
          <a:prstGeom prst="rect">
            <a:avLst/>
          </a:prstGeom>
          <a:noFill/>
        </p:spPr>
        <p:txBody>
          <a:bodyPr wrap="square" lIns="91440" tIns="45720" rIns="91440" bIns="45720">
            <a:spAutoFit/>
          </a:bodyPr>
          <a:lstStyle/>
          <a:p>
            <a:pPr algn="ctr"/>
            <a:r>
              <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E</a:t>
            </a: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l mandamiento mas importante es amaras a Dios y a tu prójimo como a ti mismo.</a:t>
            </a:r>
          </a:p>
          <a:p>
            <a:pPr algn="ctr"/>
            <a:r>
              <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No puede decir que ama a Dios que no ve</a:t>
            </a: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 si no ama a su prójimo </a:t>
            </a:r>
            <a:endPar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6" name="Rectángulo 5">
            <a:extLst>
              <a:ext uri="{FF2B5EF4-FFF2-40B4-BE49-F238E27FC236}">
                <a16:creationId xmlns:a16="http://schemas.microsoft.com/office/drawing/2014/main" id="{051D12DB-96F8-AEC4-6297-012514D42FBC}"/>
              </a:ext>
            </a:extLst>
          </p:cNvPr>
          <p:cNvSpPr/>
          <p:nvPr/>
        </p:nvSpPr>
        <p:spPr>
          <a:xfrm>
            <a:off x="4017033" y="464760"/>
            <a:ext cx="3973902" cy="646331"/>
          </a:xfrm>
          <a:prstGeom prst="rect">
            <a:avLst/>
          </a:prstGeom>
          <a:noFill/>
        </p:spPr>
        <p:txBody>
          <a:bodyPr wrap="square" lIns="91440" tIns="45720" rIns="91440" bIns="45720">
            <a:spAutoFit/>
          </a:bodyPr>
          <a:lstStyle/>
          <a:p>
            <a:pPr algn="ctr"/>
            <a:r>
              <a:rPr lang="es-ES" sz="36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Cascada del Amor</a:t>
            </a:r>
            <a:endParaRPr lang="es-ES" sz="36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7" name="Rectángulo 6">
            <a:extLst>
              <a:ext uri="{FF2B5EF4-FFF2-40B4-BE49-F238E27FC236}">
                <a16:creationId xmlns:a16="http://schemas.microsoft.com/office/drawing/2014/main" id="{C619B4A7-A53C-9A4C-DAFF-83D642E34A5E}"/>
              </a:ext>
            </a:extLst>
          </p:cNvPr>
          <p:cNvSpPr/>
          <p:nvPr/>
        </p:nvSpPr>
        <p:spPr>
          <a:xfrm>
            <a:off x="434196" y="1616461"/>
            <a:ext cx="2596551" cy="1200329"/>
          </a:xfrm>
          <a:prstGeom prst="rect">
            <a:avLst/>
          </a:prstGeom>
          <a:noFill/>
        </p:spPr>
        <p:txBody>
          <a:bodyPr wrap="square" lIns="91440" tIns="45720" rIns="91440" bIns="45720">
            <a:spAutoFit/>
          </a:bodyPr>
          <a:lstStyle/>
          <a:p>
            <a:pPr algn="ctr"/>
            <a:r>
              <a:rPr lang="es-ES" sz="2400" dirty="0" err="1">
                <a:ln w="0"/>
                <a:effectLst>
                  <a:outerShdw blurRad="38100" dist="25400" dir="5400000" algn="ctr" rotWithShape="0">
                    <a:srgbClr val="6E747A">
                      <a:alpha val="43000"/>
                    </a:srgbClr>
                  </a:outerShdw>
                </a:effectLst>
                <a:latin typeface="Abadi" panose="020B0604020104020204" pitchFamily="34" charset="0"/>
              </a:rPr>
              <a:t>Capax</a:t>
            </a:r>
            <a:r>
              <a:rPr lang="es-ES" sz="2400" dirty="0">
                <a:ln w="0"/>
                <a:effectLst>
                  <a:outerShdw blurRad="38100" dist="25400" dir="5400000" algn="ctr" rotWithShape="0">
                    <a:srgbClr val="6E747A">
                      <a:alpha val="43000"/>
                    </a:srgbClr>
                  </a:outerShdw>
                </a:effectLst>
                <a:latin typeface="Abadi" panose="020B0604020104020204" pitchFamily="34" charset="0"/>
              </a:rPr>
              <a:t> DEI</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Hijo Amado</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Papa y Mama</a:t>
            </a:r>
            <a:endParaRPr lang="es-ES" sz="2400" b="0" cap="none" spc="0" dirty="0">
              <a:ln w="0"/>
              <a:effectLst>
                <a:outerShdw blurRad="38100" dist="25400" dir="5400000" algn="ctr" rotWithShape="0">
                  <a:srgbClr val="6E747A">
                    <a:alpha val="43000"/>
                  </a:srgbClr>
                </a:outerShdw>
              </a:effectLst>
              <a:latin typeface="Abadi" panose="020B0604020104020204" pitchFamily="34" charset="0"/>
            </a:endParaRPr>
          </a:p>
        </p:txBody>
      </p:sp>
      <p:sp>
        <p:nvSpPr>
          <p:cNvPr id="8" name="Rectángulo 7">
            <a:extLst>
              <a:ext uri="{FF2B5EF4-FFF2-40B4-BE49-F238E27FC236}">
                <a16:creationId xmlns:a16="http://schemas.microsoft.com/office/drawing/2014/main" id="{17C928CD-82E7-4AB3-C515-33C870D78FE5}"/>
              </a:ext>
            </a:extLst>
          </p:cNvPr>
          <p:cNvSpPr/>
          <p:nvPr/>
        </p:nvSpPr>
        <p:spPr>
          <a:xfrm>
            <a:off x="4327583" y="3210996"/>
            <a:ext cx="2596551" cy="1200329"/>
          </a:xfrm>
          <a:prstGeom prst="rect">
            <a:avLst/>
          </a:prstGeom>
          <a:noFill/>
        </p:spPr>
        <p:txBody>
          <a:bodyPr wrap="square" lIns="91440" tIns="45720" rIns="91440" bIns="45720">
            <a:spAutoFit/>
          </a:bodyPr>
          <a:lstStyle/>
          <a:p>
            <a:pPr algn="ctr"/>
            <a:r>
              <a:rPr lang="es-ES" sz="2400" dirty="0">
                <a:ln w="0"/>
                <a:effectLst>
                  <a:outerShdw blurRad="38100" dist="25400" dir="5400000" algn="ctr" rotWithShape="0">
                    <a:srgbClr val="6E747A">
                      <a:alpha val="43000"/>
                    </a:srgbClr>
                  </a:outerShdw>
                </a:effectLst>
                <a:latin typeface="Abadi" panose="020B0604020104020204" pitchFamily="34" charset="0"/>
              </a:rPr>
              <a:t>Ser</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Hacer </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Tener</a:t>
            </a:r>
            <a:endParaRPr lang="es-ES" sz="2400" b="0" cap="none" spc="0" dirty="0">
              <a:ln w="0"/>
              <a:effectLst>
                <a:outerShdw blurRad="38100" dist="25400" dir="5400000" algn="ctr" rotWithShape="0">
                  <a:srgbClr val="6E747A">
                    <a:alpha val="43000"/>
                  </a:srgbClr>
                </a:outerShdw>
              </a:effectLst>
              <a:latin typeface="Abadi" panose="020B0604020104020204" pitchFamily="34" charset="0"/>
            </a:endParaRPr>
          </a:p>
        </p:txBody>
      </p:sp>
      <p:sp>
        <p:nvSpPr>
          <p:cNvPr id="9" name="Rectángulo 8">
            <a:extLst>
              <a:ext uri="{FF2B5EF4-FFF2-40B4-BE49-F238E27FC236}">
                <a16:creationId xmlns:a16="http://schemas.microsoft.com/office/drawing/2014/main" id="{9727E06B-FB29-DB26-4A85-9A3293739E6B}"/>
              </a:ext>
            </a:extLst>
          </p:cNvPr>
          <p:cNvSpPr/>
          <p:nvPr/>
        </p:nvSpPr>
        <p:spPr>
          <a:xfrm>
            <a:off x="8794628" y="4062172"/>
            <a:ext cx="2596551" cy="1569660"/>
          </a:xfrm>
          <a:prstGeom prst="rect">
            <a:avLst/>
          </a:prstGeom>
          <a:noFill/>
        </p:spPr>
        <p:txBody>
          <a:bodyPr wrap="square" lIns="91440" tIns="45720" rIns="91440" bIns="45720">
            <a:spAutoFit/>
          </a:bodyPr>
          <a:lstStyle/>
          <a:p>
            <a:pPr algn="ctr"/>
            <a:r>
              <a:rPr lang="es-ES" sz="2400" b="1" dirty="0">
                <a:ln w="0"/>
                <a:effectLst>
                  <a:outerShdw blurRad="38100" dist="25400" dir="5400000" algn="ctr" rotWithShape="0">
                    <a:srgbClr val="6E747A">
                      <a:alpha val="43000"/>
                    </a:srgbClr>
                  </a:outerShdw>
                </a:effectLst>
                <a:latin typeface="Abadi" panose="020B0604020104020204" pitchFamily="34" charset="0"/>
              </a:rPr>
              <a:t>Relaciones</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Amistad, Noviazgo Matrimonio</a:t>
            </a:r>
          </a:p>
        </p:txBody>
      </p:sp>
      <p:sp>
        <p:nvSpPr>
          <p:cNvPr id="15" name="CuadroTexto 14">
            <a:extLst>
              <a:ext uri="{FF2B5EF4-FFF2-40B4-BE49-F238E27FC236}">
                <a16:creationId xmlns:a16="http://schemas.microsoft.com/office/drawing/2014/main" id="{BE6032F4-63F8-4BA6-936D-C979BB9EC6CD}"/>
              </a:ext>
            </a:extLst>
          </p:cNvPr>
          <p:cNvSpPr txBox="1"/>
          <p:nvPr/>
        </p:nvSpPr>
        <p:spPr>
          <a:xfrm>
            <a:off x="540308" y="2887830"/>
            <a:ext cx="2490439" cy="923330"/>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Abadi" panose="020B0604020104020204" pitchFamily="34" charset="0"/>
                <a:cs typeface="Aharoni" panose="02010803020104030203" pitchFamily="2" charset="-79"/>
              </a:rPr>
              <a:t>Apego</a:t>
            </a:r>
          </a:p>
          <a:p>
            <a:pPr marL="285750" indent="-285750">
              <a:buFont typeface="Arial" panose="020B0604020202020204" pitchFamily="34" charset="0"/>
              <a:buChar char="•"/>
            </a:pPr>
            <a:r>
              <a:rPr lang="es-MX" dirty="0">
                <a:latin typeface="Abadi" panose="020B0604020104020204" pitchFamily="34" charset="0"/>
                <a:cs typeface="Aharoni" panose="02010803020104030203" pitchFamily="2" charset="-79"/>
              </a:rPr>
              <a:t>Imitación</a:t>
            </a:r>
          </a:p>
          <a:p>
            <a:pPr marL="285750" indent="-285750">
              <a:buFont typeface="Arial" panose="020B0604020202020204" pitchFamily="34" charset="0"/>
              <a:buChar char="•"/>
            </a:pPr>
            <a:r>
              <a:rPr lang="es-MX" dirty="0">
                <a:latin typeface="Abadi" panose="020B0604020104020204" pitchFamily="34" charset="0"/>
                <a:cs typeface="Aharoni" panose="02010803020104030203" pitchFamily="2" charset="-79"/>
              </a:rPr>
              <a:t>Amor se recibe</a:t>
            </a:r>
            <a:endParaRPr lang="es-CO" dirty="0">
              <a:latin typeface="Abadi" panose="020B0604020104020204" pitchFamily="34" charset="0"/>
              <a:cs typeface="Aharoni" panose="02010803020104030203" pitchFamily="2" charset="-79"/>
            </a:endParaRPr>
          </a:p>
        </p:txBody>
      </p:sp>
      <p:sp>
        <p:nvSpPr>
          <p:cNvPr id="19" name="CuadroTexto 18">
            <a:extLst>
              <a:ext uri="{FF2B5EF4-FFF2-40B4-BE49-F238E27FC236}">
                <a16:creationId xmlns:a16="http://schemas.microsoft.com/office/drawing/2014/main" id="{4E1D2DFB-BA0C-7E1B-CFF1-8B4BED35DD9B}"/>
              </a:ext>
            </a:extLst>
          </p:cNvPr>
          <p:cNvSpPr txBox="1"/>
          <p:nvPr/>
        </p:nvSpPr>
        <p:spPr>
          <a:xfrm>
            <a:off x="4433695" y="4519138"/>
            <a:ext cx="3214014" cy="923330"/>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Aharoni" panose="02010803020104030203" pitchFamily="2" charset="-79"/>
                <a:cs typeface="Aharoni" panose="02010803020104030203" pitchFamily="2" charset="-79"/>
              </a:rPr>
              <a:t>Integración con compañeros</a:t>
            </a:r>
          </a:p>
          <a:p>
            <a:pPr marL="285750" indent="-285750">
              <a:buFont typeface="Arial" panose="020B0604020202020204" pitchFamily="34" charset="0"/>
              <a:buChar char="•"/>
            </a:pPr>
            <a:endParaRPr lang="es-CO" dirty="0">
              <a:latin typeface="Aharoni" panose="02010803020104030203" pitchFamily="2" charset="-79"/>
              <a:cs typeface="Aharoni" panose="02010803020104030203" pitchFamily="2" charset="-79"/>
            </a:endParaRPr>
          </a:p>
        </p:txBody>
      </p:sp>
      <p:sp>
        <p:nvSpPr>
          <p:cNvPr id="23" name="CuadroTexto 22">
            <a:extLst>
              <a:ext uri="{FF2B5EF4-FFF2-40B4-BE49-F238E27FC236}">
                <a16:creationId xmlns:a16="http://schemas.microsoft.com/office/drawing/2014/main" id="{89B63EFB-A719-8903-7320-1BD4651B18C0}"/>
              </a:ext>
            </a:extLst>
          </p:cNvPr>
          <p:cNvSpPr txBox="1"/>
          <p:nvPr/>
        </p:nvSpPr>
        <p:spPr>
          <a:xfrm>
            <a:off x="4461685" y="5088616"/>
            <a:ext cx="2490439" cy="923330"/>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Aharoni" panose="02010803020104030203" pitchFamily="2" charset="-79"/>
                <a:cs typeface="Aharoni" panose="02010803020104030203" pitchFamily="2" charset="-79"/>
              </a:rPr>
              <a:t>Madura ese amor</a:t>
            </a:r>
          </a:p>
          <a:p>
            <a:pPr marL="285750" indent="-285750">
              <a:buFont typeface="Arial" panose="020B0604020202020204" pitchFamily="34" charset="0"/>
              <a:buChar char="•"/>
            </a:pPr>
            <a:r>
              <a:rPr lang="es-MX" dirty="0">
                <a:latin typeface="Aharoni" panose="02010803020104030203" pitchFamily="2" charset="-79"/>
                <a:cs typeface="Aharoni" panose="02010803020104030203" pitchFamily="2" charset="-79"/>
              </a:rPr>
              <a:t>Virtudes</a:t>
            </a:r>
          </a:p>
          <a:p>
            <a:pPr marL="285750" indent="-285750">
              <a:buFont typeface="Arial" panose="020B0604020202020204" pitchFamily="34" charset="0"/>
              <a:buChar char="•"/>
            </a:pPr>
            <a:endParaRPr lang="es-CO" dirty="0">
              <a:latin typeface="Aharoni" panose="02010803020104030203" pitchFamily="2" charset="-79"/>
              <a:cs typeface="Aharoni" panose="02010803020104030203" pitchFamily="2" charset="-79"/>
            </a:endParaRPr>
          </a:p>
        </p:txBody>
      </p:sp>
      <p:pic>
        <p:nvPicPr>
          <p:cNvPr id="10" name="Imagen 9" descr="Logotipo&#10;&#10;Descripción generada automáticamente con confianza media">
            <a:extLst>
              <a:ext uri="{FF2B5EF4-FFF2-40B4-BE49-F238E27FC236}">
                <a16:creationId xmlns:a16="http://schemas.microsoft.com/office/drawing/2014/main" id="{B959CB47-71D3-5FF1-CEDE-C5E118CDF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984" y="152185"/>
            <a:ext cx="1563920" cy="1034419"/>
          </a:xfrm>
          <a:prstGeom prst="rect">
            <a:avLst/>
          </a:prstGeom>
        </p:spPr>
      </p:pic>
    </p:spTree>
    <p:extLst>
      <p:ext uri="{BB962C8B-B14F-4D97-AF65-F5344CB8AC3E}">
        <p14:creationId xmlns:p14="http://schemas.microsoft.com/office/powerpoint/2010/main" val="84810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20A4B45-11F6-1DF3-856C-8673D48BBA69}"/>
              </a:ext>
            </a:extLst>
          </p:cNvPr>
          <p:cNvSpPr/>
          <p:nvPr/>
        </p:nvSpPr>
        <p:spPr>
          <a:xfrm>
            <a:off x="4720085" y="245646"/>
            <a:ext cx="2596551" cy="584775"/>
          </a:xfrm>
          <a:prstGeom prst="rect">
            <a:avLst/>
          </a:prstGeom>
          <a:noFill/>
        </p:spPr>
        <p:txBody>
          <a:bodyPr wrap="square" lIns="91440" tIns="45720" rIns="91440" bIns="45720">
            <a:spAutoFit/>
          </a:bodyPr>
          <a:lstStyle/>
          <a:p>
            <a:pPr algn="ctr"/>
            <a:r>
              <a:rPr lang="es-ES" sz="32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Amistad</a:t>
            </a:r>
            <a:endParaRPr lang="es-ES" sz="32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3" name="Rectángulo 2">
            <a:extLst>
              <a:ext uri="{FF2B5EF4-FFF2-40B4-BE49-F238E27FC236}">
                <a16:creationId xmlns:a16="http://schemas.microsoft.com/office/drawing/2014/main" id="{C6099956-1E97-5535-D89F-5FE1C41172B7}"/>
              </a:ext>
            </a:extLst>
          </p:cNvPr>
          <p:cNvSpPr/>
          <p:nvPr/>
        </p:nvSpPr>
        <p:spPr>
          <a:xfrm>
            <a:off x="621234" y="3253913"/>
            <a:ext cx="2596551" cy="461665"/>
          </a:xfrm>
          <a:prstGeom prst="rect">
            <a:avLst/>
          </a:prstGeom>
          <a:noFill/>
        </p:spPr>
        <p:txBody>
          <a:bodyPr wrap="square" lIns="91440" tIns="45720" rIns="91440" bIns="45720">
            <a:spAutoFit/>
          </a:bodyPr>
          <a:lstStyle/>
          <a:p>
            <a:pPr algn="ct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Hombre</a:t>
            </a:r>
            <a:endPar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4" name="Rectángulo 3">
            <a:extLst>
              <a:ext uri="{FF2B5EF4-FFF2-40B4-BE49-F238E27FC236}">
                <a16:creationId xmlns:a16="http://schemas.microsoft.com/office/drawing/2014/main" id="{8F7BE9AB-2FF4-1E19-61E1-D7963548E57E}"/>
              </a:ext>
            </a:extLst>
          </p:cNvPr>
          <p:cNvSpPr/>
          <p:nvPr/>
        </p:nvSpPr>
        <p:spPr>
          <a:xfrm>
            <a:off x="8974215" y="3195916"/>
            <a:ext cx="2596551" cy="461665"/>
          </a:xfrm>
          <a:prstGeom prst="rect">
            <a:avLst/>
          </a:prstGeom>
          <a:noFill/>
        </p:spPr>
        <p:txBody>
          <a:bodyPr wrap="square" lIns="91440" tIns="45720" rIns="91440" bIns="45720">
            <a:spAutoFit/>
          </a:bodyPr>
          <a:lstStyle/>
          <a:p>
            <a:pPr algn="ct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Mujer</a:t>
            </a:r>
            <a:endPar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5" name="Rectángulo 4">
            <a:extLst>
              <a:ext uri="{FF2B5EF4-FFF2-40B4-BE49-F238E27FC236}">
                <a16:creationId xmlns:a16="http://schemas.microsoft.com/office/drawing/2014/main" id="{BE1843AF-7B9A-0306-C303-B20C264C3B68}"/>
              </a:ext>
            </a:extLst>
          </p:cNvPr>
          <p:cNvSpPr/>
          <p:nvPr/>
        </p:nvSpPr>
        <p:spPr>
          <a:xfrm>
            <a:off x="950341" y="1186604"/>
            <a:ext cx="9937630" cy="584775"/>
          </a:xfrm>
          <a:prstGeom prst="rect">
            <a:avLst/>
          </a:prstGeom>
          <a:noFill/>
        </p:spPr>
        <p:txBody>
          <a:bodyPr wrap="square" lIns="91440" tIns="45720" rIns="91440" bIns="45720">
            <a:spAutoFit/>
          </a:bodyPr>
          <a:lstStyle/>
          <a:p>
            <a:pPr algn="ctr"/>
            <a:r>
              <a:rPr lang="es-ES" sz="32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Conocer a la persona y apoyarla</a:t>
            </a:r>
          </a:p>
        </p:txBody>
      </p:sp>
      <p:sp>
        <p:nvSpPr>
          <p:cNvPr id="6" name="Rectángulo 5">
            <a:extLst>
              <a:ext uri="{FF2B5EF4-FFF2-40B4-BE49-F238E27FC236}">
                <a16:creationId xmlns:a16="http://schemas.microsoft.com/office/drawing/2014/main" id="{7B07599E-1102-0513-9347-631F32BCB028}"/>
              </a:ext>
            </a:extLst>
          </p:cNvPr>
          <p:cNvSpPr/>
          <p:nvPr/>
        </p:nvSpPr>
        <p:spPr>
          <a:xfrm>
            <a:off x="4013502" y="2238538"/>
            <a:ext cx="4475803" cy="2246769"/>
          </a:xfrm>
          <a:prstGeom prst="rect">
            <a:avLst/>
          </a:prstGeom>
          <a:noFill/>
        </p:spPr>
        <p:txBody>
          <a:bodyPr wrap="square" lIns="91440" tIns="45720" rIns="91440" bIns="45720">
            <a:spAutoFit/>
          </a:bodyPr>
          <a:lstStyle/>
          <a:p>
            <a:pPr algn="ctr"/>
            <a:r>
              <a:rPr lang="es-ES" sz="2800" dirty="0">
                <a:ln w="0"/>
                <a:effectLst>
                  <a:outerShdw blurRad="38100" dist="25400" dir="5400000" algn="ctr" rotWithShape="0">
                    <a:srgbClr val="6E747A">
                      <a:alpha val="43000"/>
                    </a:srgbClr>
                  </a:outerShdw>
                </a:effectLst>
                <a:latin typeface="Abadi" panose="020B0604020104020204" pitchFamily="34" charset="0"/>
              </a:rPr>
              <a:t>Tiempo para conectar</a:t>
            </a:r>
          </a:p>
          <a:p>
            <a:pPr algn="ctr"/>
            <a:r>
              <a:rPr lang="es-ES" sz="2800" dirty="0">
                <a:ln w="0"/>
                <a:effectLst>
                  <a:outerShdw blurRad="38100" dist="25400" dir="5400000" algn="ctr" rotWithShape="0">
                    <a:srgbClr val="6E747A">
                      <a:alpha val="43000"/>
                    </a:srgbClr>
                  </a:outerShdw>
                </a:effectLst>
                <a:latin typeface="Abadi" panose="020B0604020104020204" pitchFamily="34" charset="0"/>
              </a:rPr>
              <a:t>Las culturas diferentes</a:t>
            </a:r>
          </a:p>
          <a:p>
            <a:pPr algn="ctr"/>
            <a:r>
              <a:rPr lang="es-ES" sz="2800" dirty="0">
                <a:ln w="0"/>
                <a:effectLst>
                  <a:outerShdw blurRad="38100" dist="25400" dir="5400000" algn="ctr" rotWithShape="0">
                    <a:srgbClr val="6E747A">
                      <a:alpha val="43000"/>
                    </a:srgbClr>
                  </a:outerShdw>
                </a:effectLst>
                <a:latin typeface="Abadi" panose="020B0604020104020204" pitchFamily="34" charset="0"/>
              </a:rPr>
              <a:t>Hogar de cada uno</a:t>
            </a:r>
          </a:p>
          <a:p>
            <a:pPr algn="ctr"/>
            <a:r>
              <a:rPr lang="es-ES" sz="2800" dirty="0">
                <a:ln w="0"/>
                <a:effectLst>
                  <a:outerShdw blurRad="38100" dist="25400" dir="5400000" algn="ctr" rotWithShape="0">
                    <a:srgbClr val="6E747A">
                      <a:alpha val="43000"/>
                    </a:srgbClr>
                  </a:outerShdw>
                </a:effectLst>
                <a:latin typeface="Abadi" panose="020B0604020104020204" pitchFamily="34" charset="0"/>
              </a:rPr>
              <a:t>Las costumbres y heridas</a:t>
            </a:r>
          </a:p>
          <a:p>
            <a:pPr algn="ctr"/>
            <a:endParaRPr lang="es-ES" sz="2800" b="0" cap="none" spc="0" dirty="0">
              <a:ln w="0"/>
              <a:effectLst>
                <a:outerShdw blurRad="38100" dist="25400" dir="5400000" algn="ctr" rotWithShape="0">
                  <a:srgbClr val="6E747A">
                    <a:alpha val="43000"/>
                  </a:srgbClr>
                </a:outerShdw>
              </a:effectLst>
              <a:latin typeface="Abadi" panose="020B0604020104020204" pitchFamily="34" charset="0"/>
            </a:endParaRPr>
          </a:p>
        </p:txBody>
      </p:sp>
      <p:pic>
        <p:nvPicPr>
          <p:cNvPr id="7" name="Imagen 6" descr="Logotipo&#10;&#10;Descripción generada automáticamente con confianza media">
            <a:extLst>
              <a:ext uri="{FF2B5EF4-FFF2-40B4-BE49-F238E27FC236}">
                <a16:creationId xmlns:a16="http://schemas.microsoft.com/office/drawing/2014/main" id="{AA430AB2-839C-6F2A-BC11-C9F28D2FB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984" y="152185"/>
            <a:ext cx="1563920" cy="1034419"/>
          </a:xfrm>
          <a:prstGeom prst="rect">
            <a:avLst/>
          </a:prstGeom>
        </p:spPr>
      </p:pic>
      <p:pic>
        <p:nvPicPr>
          <p:cNvPr id="1026" name="Picture 2" descr="La amistad entre hombres y mujeres - La Mente es Maravillosa">
            <a:extLst>
              <a:ext uri="{FF2B5EF4-FFF2-40B4-BE49-F238E27FC236}">
                <a16:creationId xmlns:a16="http://schemas.microsoft.com/office/drawing/2014/main" id="{D82E2871-894D-E56C-CCAC-C72341698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7" y="4351826"/>
            <a:ext cx="2751851" cy="201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45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20A4B45-11F6-1DF3-856C-8673D48BBA69}"/>
              </a:ext>
            </a:extLst>
          </p:cNvPr>
          <p:cNvSpPr/>
          <p:nvPr/>
        </p:nvSpPr>
        <p:spPr>
          <a:xfrm>
            <a:off x="4720085" y="245646"/>
            <a:ext cx="2596551" cy="584775"/>
          </a:xfrm>
          <a:prstGeom prst="rect">
            <a:avLst/>
          </a:prstGeom>
          <a:noFill/>
        </p:spPr>
        <p:txBody>
          <a:bodyPr wrap="square" lIns="91440" tIns="45720" rIns="91440" bIns="45720">
            <a:spAutoFit/>
          </a:bodyPr>
          <a:lstStyle/>
          <a:p>
            <a:pPr algn="ctr"/>
            <a:r>
              <a:rPr lang="es-ES" sz="32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Noviazgo</a:t>
            </a:r>
            <a:endParaRPr lang="es-ES" sz="32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5" name="Rectángulo 4">
            <a:extLst>
              <a:ext uri="{FF2B5EF4-FFF2-40B4-BE49-F238E27FC236}">
                <a16:creationId xmlns:a16="http://schemas.microsoft.com/office/drawing/2014/main" id="{BE1843AF-7B9A-0306-C303-B20C264C3B68}"/>
              </a:ext>
            </a:extLst>
          </p:cNvPr>
          <p:cNvSpPr/>
          <p:nvPr/>
        </p:nvSpPr>
        <p:spPr>
          <a:xfrm>
            <a:off x="1049545" y="786570"/>
            <a:ext cx="9937630" cy="830997"/>
          </a:xfrm>
          <a:prstGeom prst="rect">
            <a:avLst/>
          </a:prstGeom>
          <a:noFill/>
        </p:spPr>
        <p:txBody>
          <a:bodyPr wrap="square" lIns="91440" tIns="45720" rIns="91440" bIns="45720">
            <a:spAutoFit/>
          </a:bodyPr>
          <a:lstStyle/>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El amor relacional funciona com</a:t>
            </a: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o un revelador</a:t>
            </a: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Discernimiento para elegir a la persona</a:t>
            </a:r>
          </a:p>
        </p:txBody>
      </p:sp>
      <p:sp>
        <p:nvSpPr>
          <p:cNvPr id="6" name="Rectángulo 5">
            <a:extLst>
              <a:ext uri="{FF2B5EF4-FFF2-40B4-BE49-F238E27FC236}">
                <a16:creationId xmlns:a16="http://schemas.microsoft.com/office/drawing/2014/main" id="{1469EBC4-E6ED-49B6-6A1D-4979A013C2F5}"/>
              </a:ext>
            </a:extLst>
          </p:cNvPr>
          <p:cNvSpPr/>
          <p:nvPr/>
        </p:nvSpPr>
        <p:spPr>
          <a:xfrm>
            <a:off x="3996316" y="4637643"/>
            <a:ext cx="5043055" cy="1754326"/>
          </a:xfrm>
          <a:prstGeom prst="rect">
            <a:avLst/>
          </a:prstGeom>
          <a:noFill/>
        </p:spPr>
        <p:txBody>
          <a:bodyPr wrap="square" lIns="91440" tIns="45720" rIns="91440" bIns="45720">
            <a:spAutoFit/>
          </a:bodyPr>
          <a:lstStyle/>
          <a:p>
            <a:pPr algn="ctr"/>
            <a:r>
              <a:rPr lang="es-ES" sz="3600" b="1" dirty="0">
                <a:ln w="0"/>
                <a:effectLst>
                  <a:outerShdw blurRad="38100" dist="25400" dir="5400000" algn="ctr" rotWithShape="0">
                    <a:srgbClr val="6E747A">
                      <a:alpha val="43000"/>
                    </a:srgbClr>
                  </a:outerShdw>
                </a:effectLst>
                <a:latin typeface="Abadi" panose="020B0604020104020204" pitchFamily="34" charset="0"/>
              </a:rPr>
              <a:t>Aprender a amar al Otro</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Lenguajes de Amor</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Perdón</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Ejercitar Virtudes</a:t>
            </a:r>
          </a:p>
        </p:txBody>
      </p:sp>
      <p:sp>
        <p:nvSpPr>
          <p:cNvPr id="8" name="Rectángulo 7">
            <a:extLst>
              <a:ext uri="{FF2B5EF4-FFF2-40B4-BE49-F238E27FC236}">
                <a16:creationId xmlns:a16="http://schemas.microsoft.com/office/drawing/2014/main" id="{BB392795-F390-5C47-B797-DA3E9843D156}"/>
              </a:ext>
            </a:extLst>
          </p:cNvPr>
          <p:cNvSpPr/>
          <p:nvPr/>
        </p:nvSpPr>
        <p:spPr>
          <a:xfrm>
            <a:off x="8370498" y="1864161"/>
            <a:ext cx="3638910" cy="2492990"/>
          </a:xfrm>
          <a:prstGeom prst="rect">
            <a:avLst/>
          </a:prstGeom>
          <a:noFill/>
        </p:spPr>
        <p:txBody>
          <a:bodyPr wrap="square" lIns="91440" tIns="45720" rIns="91440" bIns="45720">
            <a:spAutoFit/>
          </a:bodyPr>
          <a:lstStyle/>
          <a:p>
            <a:pPr algn="ctr"/>
            <a:r>
              <a:rPr lang="es-ES" sz="3600" b="1" dirty="0">
                <a:ln w="0"/>
                <a:effectLst>
                  <a:outerShdw blurRad="38100" dist="25400" dir="5400000" algn="ctr" rotWithShape="0">
                    <a:srgbClr val="6E747A">
                      <a:alpha val="43000"/>
                    </a:srgbClr>
                  </a:outerShdw>
                </a:effectLst>
                <a:latin typeface="Abadi" panose="020B0604020104020204" pitchFamily="34" charset="0"/>
              </a:rPr>
              <a:t>Conocimiento</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Personalidad</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Experiencias</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Expectativas</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Desafíos</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Planeación</a:t>
            </a:r>
          </a:p>
        </p:txBody>
      </p:sp>
      <p:sp>
        <p:nvSpPr>
          <p:cNvPr id="9" name="Rectángulo 8">
            <a:extLst>
              <a:ext uri="{FF2B5EF4-FFF2-40B4-BE49-F238E27FC236}">
                <a16:creationId xmlns:a16="http://schemas.microsoft.com/office/drawing/2014/main" id="{1469EBC4-E6ED-49B6-6A1D-4979A013C2F5}"/>
              </a:ext>
            </a:extLst>
          </p:cNvPr>
          <p:cNvSpPr/>
          <p:nvPr/>
        </p:nvSpPr>
        <p:spPr>
          <a:xfrm>
            <a:off x="182592" y="1848966"/>
            <a:ext cx="4537493" cy="2123658"/>
          </a:xfrm>
          <a:prstGeom prst="rect">
            <a:avLst/>
          </a:prstGeom>
          <a:noFill/>
        </p:spPr>
        <p:txBody>
          <a:bodyPr wrap="square" lIns="91440" tIns="45720" rIns="91440" bIns="45720">
            <a:spAutoFit/>
          </a:bodyPr>
          <a:lstStyle/>
          <a:p>
            <a:pPr algn="ctr"/>
            <a:r>
              <a:rPr lang="es-ES" sz="3600" b="1" dirty="0">
                <a:ln w="0"/>
                <a:effectLst>
                  <a:outerShdw blurRad="38100" dist="25400" dir="5400000" algn="ctr" rotWithShape="0">
                    <a:srgbClr val="6E747A">
                      <a:alpha val="43000"/>
                    </a:srgbClr>
                  </a:outerShdw>
                </a:effectLst>
                <a:latin typeface="Abadi" panose="020B0604020104020204" pitchFamily="34" charset="0"/>
              </a:rPr>
              <a:t>Comunicación</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Diferentes ideas</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Hablar de </a:t>
            </a:r>
            <a:r>
              <a:rPr lang="es-ES" sz="2400" dirty="0">
                <a:ln w="0"/>
                <a:effectLst>
                  <a:outerShdw blurRad="38100" dist="25400" dir="5400000" algn="ctr" rotWithShape="0">
                    <a:srgbClr val="6E747A">
                      <a:alpha val="43000"/>
                    </a:srgbClr>
                  </a:outerShdw>
                </a:effectLst>
                <a:latin typeface="Abadi" panose="020B0604020104020204" pitchFamily="34" charset="0"/>
              </a:rPr>
              <a:t>los </a:t>
            </a:r>
            <a:r>
              <a:rPr lang="es-ES" sz="2400" b="0" cap="none" spc="0" dirty="0">
                <a:ln w="0"/>
                <a:effectLst>
                  <a:outerShdw blurRad="38100" dist="25400" dir="5400000" algn="ctr" rotWithShape="0">
                    <a:srgbClr val="6E747A">
                      <a:alpha val="43000"/>
                    </a:srgbClr>
                  </a:outerShdw>
                </a:effectLst>
                <a:latin typeface="Abadi" panose="020B0604020104020204" pitchFamily="34" charset="0"/>
              </a:rPr>
              <a:t>Sentimientos</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Expresar el Dolor</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Limpieza de la Relación</a:t>
            </a:r>
            <a:endParaRPr lang="es-ES" sz="2400" b="0" cap="none" spc="0" dirty="0">
              <a:ln w="0"/>
              <a:effectLst>
                <a:outerShdw blurRad="38100" dist="25400" dir="5400000" algn="ctr" rotWithShape="0">
                  <a:srgbClr val="6E747A">
                    <a:alpha val="43000"/>
                  </a:srgbClr>
                </a:outerShdw>
              </a:effectLst>
              <a:latin typeface="Abadi" panose="020B0604020104020204" pitchFamily="34" charset="0"/>
            </a:endParaRPr>
          </a:p>
        </p:txBody>
      </p:sp>
      <p:pic>
        <p:nvPicPr>
          <p:cNvPr id="2050" name="Picture 2" descr="Hombres y mujeres: qué espera cada uno en una relación">
            <a:extLst>
              <a:ext uri="{FF2B5EF4-FFF2-40B4-BE49-F238E27FC236}">
                <a16:creationId xmlns:a16="http://schemas.microsoft.com/office/drawing/2014/main" id="{D919EB31-74EF-7D83-8012-7F7FD1521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96"/>
          <a:stretch/>
        </p:blipFill>
        <p:spPr bwMode="auto">
          <a:xfrm>
            <a:off x="5233555" y="1686264"/>
            <a:ext cx="2568575" cy="274332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Logotipo&#10;&#10;Descripción generada automáticamente con confianza media">
            <a:extLst>
              <a:ext uri="{FF2B5EF4-FFF2-40B4-BE49-F238E27FC236}">
                <a16:creationId xmlns:a16="http://schemas.microsoft.com/office/drawing/2014/main" id="{245DC14A-AB29-43A9-CD66-8E077E68B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984" y="152185"/>
            <a:ext cx="1563920" cy="1034419"/>
          </a:xfrm>
          <a:prstGeom prst="rect">
            <a:avLst/>
          </a:prstGeom>
        </p:spPr>
      </p:pic>
    </p:spTree>
    <p:extLst>
      <p:ext uri="{BB962C8B-B14F-4D97-AF65-F5344CB8AC3E}">
        <p14:creationId xmlns:p14="http://schemas.microsoft.com/office/powerpoint/2010/main" val="34281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ogotipo&#10;&#10;Descripción generada automáticamente con confianza media">
            <a:extLst>
              <a:ext uri="{FF2B5EF4-FFF2-40B4-BE49-F238E27FC236}">
                <a16:creationId xmlns:a16="http://schemas.microsoft.com/office/drawing/2014/main" id="{76A64919-E56A-CEDE-1D17-BF9D57088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063" y="58387"/>
            <a:ext cx="1275212" cy="843460"/>
          </a:xfrm>
          <a:prstGeom prst="rect">
            <a:avLst/>
          </a:prstGeom>
        </p:spPr>
      </p:pic>
      <p:sp>
        <p:nvSpPr>
          <p:cNvPr id="3" name="Rectángulo 2">
            <a:extLst>
              <a:ext uri="{FF2B5EF4-FFF2-40B4-BE49-F238E27FC236}">
                <a16:creationId xmlns:a16="http://schemas.microsoft.com/office/drawing/2014/main" id="{BE0CFBD6-ACD8-4A99-9DA9-6522D226A8FE}"/>
              </a:ext>
            </a:extLst>
          </p:cNvPr>
          <p:cNvSpPr/>
          <p:nvPr/>
        </p:nvSpPr>
        <p:spPr>
          <a:xfrm>
            <a:off x="1669345" y="940303"/>
            <a:ext cx="3766047"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Amistad</a:t>
            </a:r>
          </a:p>
        </p:txBody>
      </p:sp>
      <p:sp>
        <p:nvSpPr>
          <p:cNvPr id="8" name="Rectángulo 7">
            <a:extLst>
              <a:ext uri="{FF2B5EF4-FFF2-40B4-BE49-F238E27FC236}">
                <a16:creationId xmlns:a16="http://schemas.microsoft.com/office/drawing/2014/main" id="{52CE8CB7-9306-4A35-9880-3E1FC01DF799}"/>
              </a:ext>
            </a:extLst>
          </p:cNvPr>
          <p:cNvSpPr/>
          <p:nvPr/>
        </p:nvSpPr>
        <p:spPr>
          <a:xfrm>
            <a:off x="9981479" y="901847"/>
            <a:ext cx="1733167" cy="477054"/>
          </a:xfrm>
          <a:prstGeom prst="rect">
            <a:avLst/>
          </a:prstGeom>
          <a:noFill/>
        </p:spPr>
        <p:txBody>
          <a:bodyPr wrap="non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Matrimonio</a:t>
            </a:r>
          </a:p>
        </p:txBody>
      </p:sp>
      <p:cxnSp>
        <p:nvCxnSpPr>
          <p:cNvPr id="10" name="Conector recto 9">
            <a:extLst>
              <a:ext uri="{FF2B5EF4-FFF2-40B4-BE49-F238E27FC236}">
                <a16:creationId xmlns:a16="http://schemas.microsoft.com/office/drawing/2014/main" id="{859D6173-D192-44F8-BC58-8D53F6094DC8}"/>
              </a:ext>
            </a:extLst>
          </p:cNvPr>
          <p:cNvCxnSpPr>
            <a:cxnSpLocks/>
          </p:cNvCxnSpPr>
          <p:nvPr/>
        </p:nvCxnSpPr>
        <p:spPr>
          <a:xfrm>
            <a:off x="8912504" y="940303"/>
            <a:ext cx="0" cy="5964317"/>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D9659A9C-E0A7-C762-F3F4-5242503AE6B1}"/>
              </a:ext>
            </a:extLst>
          </p:cNvPr>
          <p:cNvSpPr/>
          <p:nvPr/>
        </p:nvSpPr>
        <p:spPr>
          <a:xfrm>
            <a:off x="6756609" y="940303"/>
            <a:ext cx="1463862" cy="477054"/>
          </a:xfrm>
          <a:prstGeom prst="rect">
            <a:avLst/>
          </a:prstGeom>
          <a:noFill/>
        </p:spPr>
        <p:txBody>
          <a:bodyPr wrap="non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Noviazgo</a:t>
            </a:r>
          </a:p>
        </p:txBody>
      </p:sp>
      <p:sp>
        <p:nvSpPr>
          <p:cNvPr id="12" name="Rectángulo 11">
            <a:extLst>
              <a:ext uri="{FF2B5EF4-FFF2-40B4-BE49-F238E27FC236}">
                <a16:creationId xmlns:a16="http://schemas.microsoft.com/office/drawing/2014/main" id="{1DE7544E-31CF-93F6-1C9C-212245F4F323}"/>
              </a:ext>
            </a:extLst>
          </p:cNvPr>
          <p:cNvSpPr/>
          <p:nvPr/>
        </p:nvSpPr>
        <p:spPr>
          <a:xfrm>
            <a:off x="4033105" y="211431"/>
            <a:ext cx="4685095"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Relación de Amor con los Demas</a:t>
            </a:r>
          </a:p>
        </p:txBody>
      </p:sp>
      <p:sp>
        <p:nvSpPr>
          <p:cNvPr id="24" name="Rectángulo 23">
            <a:extLst>
              <a:ext uri="{FF2B5EF4-FFF2-40B4-BE49-F238E27FC236}">
                <a16:creationId xmlns:a16="http://schemas.microsoft.com/office/drawing/2014/main" id="{F47AAD74-0C8C-3877-BDE2-C33550DCA7DE}"/>
              </a:ext>
            </a:extLst>
          </p:cNvPr>
          <p:cNvSpPr/>
          <p:nvPr/>
        </p:nvSpPr>
        <p:spPr>
          <a:xfrm>
            <a:off x="10164430" y="1378901"/>
            <a:ext cx="1438214"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Santificar</a:t>
            </a:r>
          </a:p>
        </p:txBody>
      </p:sp>
      <p:sp>
        <p:nvSpPr>
          <p:cNvPr id="26" name="Rectángulo 25">
            <a:extLst>
              <a:ext uri="{FF2B5EF4-FFF2-40B4-BE49-F238E27FC236}">
                <a16:creationId xmlns:a16="http://schemas.microsoft.com/office/drawing/2014/main" id="{C6C03052-87C7-4A58-C897-B19ED56321C1}"/>
              </a:ext>
            </a:extLst>
          </p:cNvPr>
          <p:cNvSpPr/>
          <p:nvPr/>
        </p:nvSpPr>
        <p:spPr>
          <a:xfrm>
            <a:off x="6793991" y="1423181"/>
            <a:ext cx="1393331"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Discernir</a:t>
            </a:r>
          </a:p>
        </p:txBody>
      </p:sp>
      <p:sp>
        <p:nvSpPr>
          <p:cNvPr id="27" name="Rectángulo 26">
            <a:extLst>
              <a:ext uri="{FF2B5EF4-FFF2-40B4-BE49-F238E27FC236}">
                <a16:creationId xmlns:a16="http://schemas.microsoft.com/office/drawing/2014/main" id="{BECBCB5D-D153-1C4C-3CB0-82B33E7CD499}"/>
              </a:ext>
            </a:extLst>
          </p:cNvPr>
          <p:cNvSpPr/>
          <p:nvPr/>
        </p:nvSpPr>
        <p:spPr>
          <a:xfrm>
            <a:off x="2898983" y="1456549"/>
            <a:ext cx="1306769"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Conocer</a:t>
            </a:r>
          </a:p>
        </p:txBody>
      </p:sp>
      <p:sp>
        <p:nvSpPr>
          <p:cNvPr id="28" name="Rectángulo 27">
            <a:extLst>
              <a:ext uri="{FF2B5EF4-FFF2-40B4-BE49-F238E27FC236}">
                <a16:creationId xmlns:a16="http://schemas.microsoft.com/office/drawing/2014/main" id="{430C422E-7491-6642-D204-D8CEA31BD1CA}"/>
              </a:ext>
            </a:extLst>
          </p:cNvPr>
          <p:cNvSpPr/>
          <p:nvPr/>
        </p:nvSpPr>
        <p:spPr>
          <a:xfrm>
            <a:off x="-626029" y="1964353"/>
            <a:ext cx="3572747" cy="4893647"/>
          </a:xfrm>
          <a:prstGeom prst="rect">
            <a:avLst/>
          </a:prstGeom>
          <a:noFill/>
        </p:spPr>
        <p:txBody>
          <a:bodyPr wrap="square" lIns="91440" tIns="45720" rIns="91440" bIns="45720">
            <a:spAutoFit/>
          </a:bodyPr>
          <a:lstStyle/>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Confianza</a:t>
            </a:r>
          </a:p>
          <a:p>
            <a:pPr algn="ctr"/>
            <a:endPar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Tiempo</a:t>
            </a:r>
          </a:p>
          <a:p>
            <a:pPr algn="ct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Comunicación</a:t>
            </a:r>
          </a:p>
          <a:p>
            <a:pPr algn="ctr"/>
            <a:endPar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Flexibilidad</a:t>
            </a:r>
          </a:p>
          <a:p>
            <a:pPr algn="ctr"/>
            <a:endPar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Conocimiento</a:t>
            </a:r>
          </a:p>
          <a:p>
            <a:pPr algn="ct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Intimidad</a:t>
            </a:r>
          </a:p>
          <a:p>
            <a:pPr algn="ctr"/>
            <a:endPar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Conflictos</a:t>
            </a: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p:txBody>
      </p:sp>
      <p:cxnSp>
        <p:nvCxnSpPr>
          <p:cNvPr id="29" name="Conector recto 28">
            <a:extLst>
              <a:ext uri="{FF2B5EF4-FFF2-40B4-BE49-F238E27FC236}">
                <a16:creationId xmlns:a16="http://schemas.microsoft.com/office/drawing/2014/main" id="{AB8B38E6-9945-3D1B-FB31-603A66503AD9}"/>
              </a:ext>
            </a:extLst>
          </p:cNvPr>
          <p:cNvCxnSpPr>
            <a:cxnSpLocks/>
          </p:cNvCxnSpPr>
          <p:nvPr/>
        </p:nvCxnSpPr>
        <p:spPr>
          <a:xfrm>
            <a:off x="5435392" y="893683"/>
            <a:ext cx="0" cy="5964317"/>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54602818-942F-CC22-9F07-5E824763F5F3}"/>
              </a:ext>
            </a:extLst>
          </p:cNvPr>
          <p:cNvSpPr/>
          <p:nvPr/>
        </p:nvSpPr>
        <p:spPr>
          <a:xfrm>
            <a:off x="9479033" y="1964353"/>
            <a:ext cx="2372765"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No hay secretos</a:t>
            </a:r>
          </a:p>
        </p:txBody>
      </p:sp>
      <p:sp>
        <p:nvSpPr>
          <p:cNvPr id="31" name="Rectángulo 30">
            <a:extLst>
              <a:ext uri="{FF2B5EF4-FFF2-40B4-BE49-F238E27FC236}">
                <a16:creationId xmlns:a16="http://schemas.microsoft.com/office/drawing/2014/main" id="{53BEFB5E-FE8D-B75C-1368-A3689FF22828}"/>
              </a:ext>
            </a:extLst>
          </p:cNvPr>
          <p:cNvSpPr/>
          <p:nvPr/>
        </p:nvSpPr>
        <p:spPr>
          <a:xfrm>
            <a:off x="5887991" y="1964353"/>
            <a:ext cx="2589171"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Ser transparentes</a:t>
            </a:r>
          </a:p>
        </p:txBody>
      </p:sp>
      <p:sp>
        <p:nvSpPr>
          <p:cNvPr id="32" name="Rectángulo 31">
            <a:extLst>
              <a:ext uri="{FF2B5EF4-FFF2-40B4-BE49-F238E27FC236}">
                <a16:creationId xmlns:a16="http://schemas.microsoft.com/office/drawing/2014/main" id="{C0306D5A-FA67-B8C0-7817-365E8E4969E7}"/>
              </a:ext>
            </a:extLst>
          </p:cNvPr>
          <p:cNvSpPr/>
          <p:nvPr/>
        </p:nvSpPr>
        <p:spPr>
          <a:xfrm>
            <a:off x="2422743" y="1933603"/>
            <a:ext cx="2518639"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Ser Natural y leal</a:t>
            </a:r>
          </a:p>
        </p:txBody>
      </p:sp>
      <p:sp>
        <p:nvSpPr>
          <p:cNvPr id="33" name="Rectángulo 32">
            <a:extLst>
              <a:ext uri="{FF2B5EF4-FFF2-40B4-BE49-F238E27FC236}">
                <a16:creationId xmlns:a16="http://schemas.microsoft.com/office/drawing/2014/main" id="{8B02316F-2FD3-4126-F947-F9BABBFBF979}"/>
              </a:ext>
            </a:extLst>
          </p:cNvPr>
          <p:cNvSpPr/>
          <p:nvPr/>
        </p:nvSpPr>
        <p:spPr>
          <a:xfrm>
            <a:off x="2564671" y="2649184"/>
            <a:ext cx="2122697"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Varios amigos</a:t>
            </a:r>
          </a:p>
        </p:txBody>
      </p:sp>
      <p:sp>
        <p:nvSpPr>
          <p:cNvPr id="34" name="Rectángulo 33">
            <a:extLst>
              <a:ext uri="{FF2B5EF4-FFF2-40B4-BE49-F238E27FC236}">
                <a16:creationId xmlns:a16="http://schemas.microsoft.com/office/drawing/2014/main" id="{CE6C2013-FE1A-609E-1C8C-63B9AF72D238}"/>
              </a:ext>
            </a:extLst>
          </p:cNvPr>
          <p:cNvSpPr/>
          <p:nvPr/>
        </p:nvSpPr>
        <p:spPr>
          <a:xfrm>
            <a:off x="6456439" y="2649184"/>
            <a:ext cx="1851790"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Exclusividad</a:t>
            </a:r>
          </a:p>
        </p:txBody>
      </p:sp>
      <p:sp>
        <p:nvSpPr>
          <p:cNvPr id="35" name="Rectángulo 34">
            <a:extLst>
              <a:ext uri="{FF2B5EF4-FFF2-40B4-BE49-F238E27FC236}">
                <a16:creationId xmlns:a16="http://schemas.microsoft.com/office/drawing/2014/main" id="{5DF09B5B-A44E-6D53-0A75-1D5F213F19FE}"/>
              </a:ext>
            </a:extLst>
          </p:cNvPr>
          <p:cNvSpPr/>
          <p:nvPr/>
        </p:nvSpPr>
        <p:spPr>
          <a:xfrm>
            <a:off x="10211367" y="2649184"/>
            <a:ext cx="883575" cy="477054"/>
          </a:xfrm>
          <a:prstGeom prst="rect">
            <a:avLst/>
          </a:prstGeom>
          <a:noFill/>
        </p:spPr>
        <p:txBody>
          <a:bodyPr wrap="none" lIns="91440" tIns="45720" rIns="91440" bIns="45720">
            <a:spAutoFit/>
          </a:bodyPr>
          <a:lstStyle/>
          <a:p>
            <a:pPr algn="ctr"/>
            <a:r>
              <a:rPr lang="es-ES" sz="250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24/7</a:t>
            </a:r>
            <a:endPar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endParaRPr>
          </a:p>
        </p:txBody>
      </p:sp>
      <p:sp>
        <p:nvSpPr>
          <p:cNvPr id="36" name="Rectángulo 35">
            <a:extLst>
              <a:ext uri="{FF2B5EF4-FFF2-40B4-BE49-F238E27FC236}">
                <a16:creationId xmlns:a16="http://schemas.microsoft.com/office/drawing/2014/main" id="{003EB794-69AD-6CAC-518A-F40F00FF2685}"/>
              </a:ext>
            </a:extLst>
          </p:cNvPr>
          <p:cNvSpPr/>
          <p:nvPr/>
        </p:nvSpPr>
        <p:spPr>
          <a:xfrm>
            <a:off x="3020120" y="3422097"/>
            <a:ext cx="1303562"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Honesta</a:t>
            </a:r>
          </a:p>
        </p:txBody>
      </p:sp>
      <p:sp>
        <p:nvSpPr>
          <p:cNvPr id="37" name="Rectángulo 36">
            <a:extLst>
              <a:ext uri="{FF2B5EF4-FFF2-40B4-BE49-F238E27FC236}">
                <a16:creationId xmlns:a16="http://schemas.microsoft.com/office/drawing/2014/main" id="{36DD4FAC-1538-1F66-CAF3-6A8940EF0B2F}"/>
              </a:ext>
            </a:extLst>
          </p:cNvPr>
          <p:cNvSpPr/>
          <p:nvPr/>
        </p:nvSpPr>
        <p:spPr>
          <a:xfrm>
            <a:off x="5805223" y="3422097"/>
            <a:ext cx="2912977"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Lenguajes del Amor</a:t>
            </a:r>
          </a:p>
        </p:txBody>
      </p:sp>
      <p:sp>
        <p:nvSpPr>
          <p:cNvPr id="38" name="Rectángulo 37">
            <a:extLst>
              <a:ext uri="{FF2B5EF4-FFF2-40B4-BE49-F238E27FC236}">
                <a16:creationId xmlns:a16="http://schemas.microsoft.com/office/drawing/2014/main" id="{595B8937-1A0D-CE20-7E6E-A6060C55EAFD}"/>
              </a:ext>
            </a:extLst>
          </p:cNvPr>
          <p:cNvSpPr/>
          <p:nvPr/>
        </p:nvSpPr>
        <p:spPr>
          <a:xfrm>
            <a:off x="9026312" y="3398787"/>
            <a:ext cx="2994731"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Lenguajes/ Sacrificio</a:t>
            </a:r>
          </a:p>
        </p:txBody>
      </p:sp>
      <p:sp>
        <p:nvSpPr>
          <p:cNvPr id="39" name="Rectángulo 38">
            <a:extLst>
              <a:ext uri="{FF2B5EF4-FFF2-40B4-BE49-F238E27FC236}">
                <a16:creationId xmlns:a16="http://schemas.microsoft.com/office/drawing/2014/main" id="{B68C8E4B-97D5-6182-BE21-FA233E3127F6}"/>
              </a:ext>
            </a:extLst>
          </p:cNvPr>
          <p:cNvSpPr/>
          <p:nvPr/>
        </p:nvSpPr>
        <p:spPr>
          <a:xfrm>
            <a:off x="2252845" y="4157274"/>
            <a:ext cx="2661306"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Filtrar, acompañar</a:t>
            </a:r>
          </a:p>
        </p:txBody>
      </p:sp>
      <p:sp>
        <p:nvSpPr>
          <p:cNvPr id="40" name="Rectángulo 39">
            <a:extLst>
              <a:ext uri="{FF2B5EF4-FFF2-40B4-BE49-F238E27FC236}">
                <a16:creationId xmlns:a16="http://schemas.microsoft.com/office/drawing/2014/main" id="{4FB3041C-1BC7-48FA-262A-07677B87B9F1}"/>
              </a:ext>
            </a:extLst>
          </p:cNvPr>
          <p:cNvSpPr/>
          <p:nvPr/>
        </p:nvSpPr>
        <p:spPr>
          <a:xfrm>
            <a:off x="6214724" y="4138972"/>
            <a:ext cx="1911101"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Compromiso</a:t>
            </a:r>
          </a:p>
        </p:txBody>
      </p:sp>
      <p:sp>
        <p:nvSpPr>
          <p:cNvPr id="41" name="Rectángulo 40">
            <a:extLst>
              <a:ext uri="{FF2B5EF4-FFF2-40B4-BE49-F238E27FC236}">
                <a16:creationId xmlns:a16="http://schemas.microsoft.com/office/drawing/2014/main" id="{A99C5682-CF52-5298-6280-E3C5013B0497}"/>
              </a:ext>
            </a:extLst>
          </p:cNvPr>
          <p:cNvSpPr/>
          <p:nvPr/>
        </p:nvSpPr>
        <p:spPr>
          <a:xfrm>
            <a:off x="9236653" y="4114368"/>
            <a:ext cx="2646878"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Aceptar, acuerdos</a:t>
            </a:r>
          </a:p>
        </p:txBody>
      </p:sp>
      <p:sp>
        <p:nvSpPr>
          <p:cNvPr id="42" name="Rectángulo 41">
            <a:extLst>
              <a:ext uri="{FF2B5EF4-FFF2-40B4-BE49-F238E27FC236}">
                <a16:creationId xmlns:a16="http://schemas.microsoft.com/office/drawing/2014/main" id="{1D1CE202-D75B-AF70-F15E-134C97916209}"/>
              </a:ext>
            </a:extLst>
          </p:cNvPr>
          <p:cNvSpPr/>
          <p:nvPr/>
        </p:nvSpPr>
        <p:spPr>
          <a:xfrm>
            <a:off x="2349526" y="4819045"/>
            <a:ext cx="2818400"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Conocer gustos </a:t>
            </a:r>
            <a:r>
              <a:rPr lang="es-ES" sz="2500" b="0" cap="none" spc="0" dirty="0" err="1">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etc</a:t>
            </a:r>
            <a:endPar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endParaRPr>
          </a:p>
        </p:txBody>
      </p:sp>
      <p:sp>
        <p:nvSpPr>
          <p:cNvPr id="43" name="Rectángulo 42">
            <a:extLst>
              <a:ext uri="{FF2B5EF4-FFF2-40B4-BE49-F238E27FC236}">
                <a16:creationId xmlns:a16="http://schemas.microsoft.com/office/drawing/2014/main" id="{974BFCAB-D0B8-8DBA-A350-343411C3AE55}"/>
              </a:ext>
            </a:extLst>
          </p:cNvPr>
          <p:cNvSpPr/>
          <p:nvPr/>
        </p:nvSpPr>
        <p:spPr>
          <a:xfrm>
            <a:off x="-782710" y="1449044"/>
            <a:ext cx="3766047"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Que es</a:t>
            </a:r>
          </a:p>
        </p:txBody>
      </p:sp>
      <p:sp>
        <p:nvSpPr>
          <p:cNvPr id="44" name="Rectángulo 43">
            <a:extLst>
              <a:ext uri="{FF2B5EF4-FFF2-40B4-BE49-F238E27FC236}">
                <a16:creationId xmlns:a16="http://schemas.microsoft.com/office/drawing/2014/main" id="{26D45527-54F0-F921-D8E7-49166E5060E1}"/>
              </a:ext>
            </a:extLst>
          </p:cNvPr>
          <p:cNvSpPr/>
          <p:nvPr/>
        </p:nvSpPr>
        <p:spPr>
          <a:xfrm>
            <a:off x="5642293" y="4819045"/>
            <a:ext cx="3029997"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Sueños, Expectativas</a:t>
            </a:r>
          </a:p>
        </p:txBody>
      </p:sp>
      <p:sp>
        <p:nvSpPr>
          <p:cNvPr id="45" name="Rectángulo 44">
            <a:extLst>
              <a:ext uri="{FF2B5EF4-FFF2-40B4-BE49-F238E27FC236}">
                <a16:creationId xmlns:a16="http://schemas.microsoft.com/office/drawing/2014/main" id="{51D20640-D46A-F66D-AB61-31A510049DE8}"/>
              </a:ext>
            </a:extLst>
          </p:cNvPr>
          <p:cNvSpPr/>
          <p:nvPr/>
        </p:nvSpPr>
        <p:spPr>
          <a:xfrm>
            <a:off x="9701177" y="4829949"/>
            <a:ext cx="1774845"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Maduración</a:t>
            </a:r>
          </a:p>
        </p:txBody>
      </p:sp>
      <p:sp>
        <p:nvSpPr>
          <p:cNvPr id="46" name="Rectángulo 45">
            <a:extLst>
              <a:ext uri="{FF2B5EF4-FFF2-40B4-BE49-F238E27FC236}">
                <a16:creationId xmlns:a16="http://schemas.microsoft.com/office/drawing/2014/main" id="{172245D0-B6F7-2C8C-0B9A-4BCDADCCA535}"/>
              </a:ext>
            </a:extLst>
          </p:cNvPr>
          <p:cNvSpPr/>
          <p:nvPr/>
        </p:nvSpPr>
        <p:spPr>
          <a:xfrm>
            <a:off x="9537368" y="5589029"/>
            <a:ext cx="1952779"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Entrega total</a:t>
            </a:r>
          </a:p>
        </p:txBody>
      </p:sp>
      <p:sp>
        <p:nvSpPr>
          <p:cNvPr id="47" name="Rectángulo 46">
            <a:extLst>
              <a:ext uri="{FF2B5EF4-FFF2-40B4-BE49-F238E27FC236}">
                <a16:creationId xmlns:a16="http://schemas.microsoft.com/office/drawing/2014/main" id="{3E41BB1A-E7CB-0B37-F24C-828C54B611F2}"/>
              </a:ext>
            </a:extLst>
          </p:cNvPr>
          <p:cNvSpPr/>
          <p:nvPr/>
        </p:nvSpPr>
        <p:spPr>
          <a:xfrm>
            <a:off x="2866078" y="5534626"/>
            <a:ext cx="1755610"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Actividades</a:t>
            </a:r>
          </a:p>
        </p:txBody>
      </p:sp>
      <p:sp>
        <p:nvSpPr>
          <p:cNvPr id="48" name="Rectángulo 47">
            <a:extLst>
              <a:ext uri="{FF2B5EF4-FFF2-40B4-BE49-F238E27FC236}">
                <a16:creationId xmlns:a16="http://schemas.microsoft.com/office/drawing/2014/main" id="{8ADDC80A-1446-B368-D209-1A329AC7090D}"/>
              </a:ext>
            </a:extLst>
          </p:cNvPr>
          <p:cNvSpPr/>
          <p:nvPr/>
        </p:nvSpPr>
        <p:spPr>
          <a:xfrm>
            <a:off x="5482436" y="5589029"/>
            <a:ext cx="3400290"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Momentos para los dos</a:t>
            </a:r>
          </a:p>
        </p:txBody>
      </p:sp>
      <p:sp>
        <p:nvSpPr>
          <p:cNvPr id="49" name="Rectángulo 48">
            <a:extLst>
              <a:ext uri="{FF2B5EF4-FFF2-40B4-BE49-F238E27FC236}">
                <a16:creationId xmlns:a16="http://schemas.microsoft.com/office/drawing/2014/main" id="{1E7B6E55-71C7-5ABD-92F4-7D72CC65C1E9}"/>
              </a:ext>
            </a:extLst>
          </p:cNvPr>
          <p:cNvSpPr/>
          <p:nvPr/>
        </p:nvSpPr>
        <p:spPr>
          <a:xfrm>
            <a:off x="2797107" y="6297634"/>
            <a:ext cx="1657826"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Resolución</a:t>
            </a:r>
          </a:p>
        </p:txBody>
      </p:sp>
      <p:sp>
        <p:nvSpPr>
          <p:cNvPr id="50" name="Rectángulo 49">
            <a:extLst>
              <a:ext uri="{FF2B5EF4-FFF2-40B4-BE49-F238E27FC236}">
                <a16:creationId xmlns:a16="http://schemas.microsoft.com/office/drawing/2014/main" id="{5A5A6189-6529-CFFF-45C3-604C4730DF5C}"/>
              </a:ext>
            </a:extLst>
          </p:cNvPr>
          <p:cNvSpPr/>
          <p:nvPr/>
        </p:nvSpPr>
        <p:spPr>
          <a:xfrm>
            <a:off x="6213038" y="6289295"/>
            <a:ext cx="1827744"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Resolución, </a:t>
            </a:r>
          </a:p>
        </p:txBody>
      </p:sp>
      <p:sp>
        <p:nvSpPr>
          <p:cNvPr id="51" name="Rectángulo 50">
            <a:extLst>
              <a:ext uri="{FF2B5EF4-FFF2-40B4-BE49-F238E27FC236}">
                <a16:creationId xmlns:a16="http://schemas.microsoft.com/office/drawing/2014/main" id="{F3E8F9DD-839A-89D8-CB12-49EBB32EE2E2}"/>
              </a:ext>
            </a:extLst>
          </p:cNvPr>
          <p:cNvSpPr/>
          <p:nvPr/>
        </p:nvSpPr>
        <p:spPr>
          <a:xfrm>
            <a:off x="9653583" y="6226944"/>
            <a:ext cx="1657826"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Resolución</a:t>
            </a:r>
          </a:p>
        </p:txBody>
      </p:sp>
    </p:spTree>
    <p:extLst>
      <p:ext uri="{BB962C8B-B14F-4D97-AF65-F5344CB8AC3E}">
        <p14:creationId xmlns:p14="http://schemas.microsoft.com/office/powerpoint/2010/main" val="414911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ogotipo&#10;&#10;Descripción generada automáticamente con confianza media">
            <a:extLst>
              <a:ext uri="{FF2B5EF4-FFF2-40B4-BE49-F238E27FC236}">
                <a16:creationId xmlns:a16="http://schemas.microsoft.com/office/drawing/2014/main" id="{76A64919-E56A-CEDE-1D17-BF9D57088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063" y="58387"/>
            <a:ext cx="1275212" cy="843460"/>
          </a:xfrm>
          <a:prstGeom prst="rect">
            <a:avLst/>
          </a:prstGeom>
        </p:spPr>
      </p:pic>
      <p:sp>
        <p:nvSpPr>
          <p:cNvPr id="3" name="Rectángulo 2">
            <a:extLst>
              <a:ext uri="{FF2B5EF4-FFF2-40B4-BE49-F238E27FC236}">
                <a16:creationId xmlns:a16="http://schemas.microsoft.com/office/drawing/2014/main" id="{BE0CFBD6-ACD8-4A99-9DA9-6522D226A8FE}"/>
              </a:ext>
            </a:extLst>
          </p:cNvPr>
          <p:cNvSpPr/>
          <p:nvPr/>
        </p:nvSpPr>
        <p:spPr>
          <a:xfrm>
            <a:off x="1669345" y="940303"/>
            <a:ext cx="3766047"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Dios</a:t>
            </a:r>
          </a:p>
        </p:txBody>
      </p:sp>
      <p:sp>
        <p:nvSpPr>
          <p:cNvPr id="12" name="Rectángulo 11">
            <a:extLst>
              <a:ext uri="{FF2B5EF4-FFF2-40B4-BE49-F238E27FC236}">
                <a16:creationId xmlns:a16="http://schemas.microsoft.com/office/drawing/2014/main" id="{1DE7544E-31CF-93F6-1C9C-212245F4F323}"/>
              </a:ext>
            </a:extLst>
          </p:cNvPr>
          <p:cNvSpPr/>
          <p:nvPr/>
        </p:nvSpPr>
        <p:spPr>
          <a:xfrm>
            <a:off x="3441173" y="185530"/>
            <a:ext cx="4685095"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Relación de Amor</a:t>
            </a:r>
          </a:p>
        </p:txBody>
      </p:sp>
      <p:sp>
        <p:nvSpPr>
          <p:cNvPr id="27" name="Rectángulo 26">
            <a:extLst>
              <a:ext uri="{FF2B5EF4-FFF2-40B4-BE49-F238E27FC236}">
                <a16:creationId xmlns:a16="http://schemas.microsoft.com/office/drawing/2014/main" id="{BECBCB5D-D153-1C4C-3CB0-82B33E7CD499}"/>
              </a:ext>
            </a:extLst>
          </p:cNvPr>
          <p:cNvSpPr/>
          <p:nvPr/>
        </p:nvSpPr>
        <p:spPr>
          <a:xfrm>
            <a:off x="2314692" y="1456549"/>
            <a:ext cx="2475358"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Amar y ser amos</a:t>
            </a:r>
          </a:p>
        </p:txBody>
      </p:sp>
      <p:sp>
        <p:nvSpPr>
          <p:cNvPr id="28" name="Rectángulo 27">
            <a:extLst>
              <a:ext uri="{FF2B5EF4-FFF2-40B4-BE49-F238E27FC236}">
                <a16:creationId xmlns:a16="http://schemas.microsoft.com/office/drawing/2014/main" id="{430C422E-7491-6642-D204-D8CEA31BD1CA}"/>
              </a:ext>
            </a:extLst>
          </p:cNvPr>
          <p:cNvSpPr/>
          <p:nvPr/>
        </p:nvSpPr>
        <p:spPr>
          <a:xfrm>
            <a:off x="-626029" y="1964353"/>
            <a:ext cx="3572747" cy="4893647"/>
          </a:xfrm>
          <a:prstGeom prst="rect">
            <a:avLst/>
          </a:prstGeom>
          <a:noFill/>
        </p:spPr>
        <p:txBody>
          <a:bodyPr wrap="square" lIns="91440" tIns="45720" rIns="91440" bIns="45720">
            <a:spAutoFit/>
          </a:bodyPr>
          <a:lstStyle/>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Confianza</a:t>
            </a:r>
          </a:p>
          <a:p>
            <a:pPr algn="ctr"/>
            <a:endPar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Tiempo</a:t>
            </a:r>
          </a:p>
          <a:p>
            <a:pPr algn="ct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Comunicación</a:t>
            </a:r>
          </a:p>
          <a:p>
            <a:pPr algn="ctr"/>
            <a:endPar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Flexibilidad</a:t>
            </a:r>
          </a:p>
          <a:p>
            <a:pPr algn="ctr"/>
            <a:endPar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Conocimiento</a:t>
            </a:r>
          </a:p>
          <a:p>
            <a:pPr algn="ct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Intimidad</a:t>
            </a:r>
          </a:p>
          <a:p>
            <a:pPr algn="ctr"/>
            <a:endPar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Conflictos</a:t>
            </a:r>
            <a:endPar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endParaRPr>
          </a:p>
        </p:txBody>
      </p:sp>
      <p:sp>
        <p:nvSpPr>
          <p:cNvPr id="32" name="Rectángulo 31">
            <a:extLst>
              <a:ext uri="{FF2B5EF4-FFF2-40B4-BE49-F238E27FC236}">
                <a16:creationId xmlns:a16="http://schemas.microsoft.com/office/drawing/2014/main" id="{C0306D5A-FA67-B8C0-7817-365E8E4969E7}"/>
              </a:ext>
            </a:extLst>
          </p:cNvPr>
          <p:cNvSpPr/>
          <p:nvPr/>
        </p:nvSpPr>
        <p:spPr>
          <a:xfrm>
            <a:off x="3252298" y="1933603"/>
            <a:ext cx="859531"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Total</a:t>
            </a:r>
          </a:p>
        </p:txBody>
      </p:sp>
      <p:sp>
        <p:nvSpPr>
          <p:cNvPr id="33" name="Rectángulo 32">
            <a:extLst>
              <a:ext uri="{FF2B5EF4-FFF2-40B4-BE49-F238E27FC236}">
                <a16:creationId xmlns:a16="http://schemas.microsoft.com/office/drawing/2014/main" id="{8B02316F-2FD3-4126-F947-F9BABBFBF979}"/>
              </a:ext>
            </a:extLst>
          </p:cNvPr>
          <p:cNvSpPr/>
          <p:nvPr/>
        </p:nvSpPr>
        <p:spPr>
          <a:xfrm>
            <a:off x="2777070" y="2649184"/>
            <a:ext cx="1697902"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Encuentros</a:t>
            </a:r>
          </a:p>
        </p:txBody>
      </p:sp>
      <p:sp>
        <p:nvSpPr>
          <p:cNvPr id="36" name="Rectángulo 35">
            <a:extLst>
              <a:ext uri="{FF2B5EF4-FFF2-40B4-BE49-F238E27FC236}">
                <a16:creationId xmlns:a16="http://schemas.microsoft.com/office/drawing/2014/main" id="{003EB794-69AD-6CAC-518A-F40F00FF2685}"/>
              </a:ext>
            </a:extLst>
          </p:cNvPr>
          <p:cNvSpPr/>
          <p:nvPr/>
        </p:nvSpPr>
        <p:spPr>
          <a:xfrm>
            <a:off x="2763641" y="3422097"/>
            <a:ext cx="1816524"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Oración, </a:t>
            </a:r>
            <a:r>
              <a:rPr lang="es-ES" sz="2500" b="0" cap="none" spc="0" dirty="0" err="1">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etc</a:t>
            </a:r>
            <a:endPar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endParaRPr>
          </a:p>
        </p:txBody>
      </p:sp>
      <p:sp>
        <p:nvSpPr>
          <p:cNvPr id="39" name="Rectángulo 38">
            <a:extLst>
              <a:ext uri="{FF2B5EF4-FFF2-40B4-BE49-F238E27FC236}">
                <a16:creationId xmlns:a16="http://schemas.microsoft.com/office/drawing/2014/main" id="{B68C8E4B-97D5-6182-BE21-FA233E3127F6}"/>
              </a:ext>
            </a:extLst>
          </p:cNvPr>
          <p:cNvSpPr/>
          <p:nvPr/>
        </p:nvSpPr>
        <p:spPr>
          <a:xfrm>
            <a:off x="2507725" y="4157274"/>
            <a:ext cx="2151551"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Cambio a bien</a:t>
            </a:r>
          </a:p>
        </p:txBody>
      </p:sp>
      <p:sp>
        <p:nvSpPr>
          <p:cNvPr id="42" name="Rectángulo 41">
            <a:extLst>
              <a:ext uri="{FF2B5EF4-FFF2-40B4-BE49-F238E27FC236}">
                <a16:creationId xmlns:a16="http://schemas.microsoft.com/office/drawing/2014/main" id="{1D1CE202-D75B-AF70-F15E-134C97916209}"/>
              </a:ext>
            </a:extLst>
          </p:cNvPr>
          <p:cNvSpPr/>
          <p:nvPr/>
        </p:nvSpPr>
        <p:spPr>
          <a:xfrm>
            <a:off x="2952256" y="4819045"/>
            <a:ext cx="1612942"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Formación</a:t>
            </a:r>
          </a:p>
        </p:txBody>
      </p:sp>
      <p:sp>
        <p:nvSpPr>
          <p:cNvPr id="43" name="Rectángulo 42">
            <a:extLst>
              <a:ext uri="{FF2B5EF4-FFF2-40B4-BE49-F238E27FC236}">
                <a16:creationId xmlns:a16="http://schemas.microsoft.com/office/drawing/2014/main" id="{974BFCAB-D0B8-8DBA-A350-343411C3AE55}"/>
              </a:ext>
            </a:extLst>
          </p:cNvPr>
          <p:cNvSpPr/>
          <p:nvPr/>
        </p:nvSpPr>
        <p:spPr>
          <a:xfrm>
            <a:off x="-782710" y="1449044"/>
            <a:ext cx="3766047"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Que es</a:t>
            </a:r>
          </a:p>
        </p:txBody>
      </p:sp>
      <p:sp>
        <p:nvSpPr>
          <p:cNvPr id="47" name="Rectángulo 46">
            <a:extLst>
              <a:ext uri="{FF2B5EF4-FFF2-40B4-BE49-F238E27FC236}">
                <a16:creationId xmlns:a16="http://schemas.microsoft.com/office/drawing/2014/main" id="{3E41BB1A-E7CB-0B37-F24C-828C54B611F2}"/>
              </a:ext>
            </a:extLst>
          </p:cNvPr>
          <p:cNvSpPr/>
          <p:nvPr/>
        </p:nvSpPr>
        <p:spPr>
          <a:xfrm>
            <a:off x="2999130" y="5534626"/>
            <a:ext cx="1489511"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Eucaristía</a:t>
            </a:r>
          </a:p>
        </p:txBody>
      </p:sp>
      <p:sp>
        <p:nvSpPr>
          <p:cNvPr id="49" name="Rectángulo 48">
            <a:extLst>
              <a:ext uri="{FF2B5EF4-FFF2-40B4-BE49-F238E27FC236}">
                <a16:creationId xmlns:a16="http://schemas.microsoft.com/office/drawing/2014/main" id="{1E7B6E55-71C7-5ABD-92F4-7D72CC65C1E9}"/>
              </a:ext>
            </a:extLst>
          </p:cNvPr>
          <p:cNvSpPr/>
          <p:nvPr/>
        </p:nvSpPr>
        <p:spPr>
          <a:xfrm>
            <a:off x="2756230" y="6297634"/>
            <a:ext cx="1739580"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Resolverlos</a:t>
            </a:r>
          </a:p>
        </p:txBody>
      </p:sp>
      <p:sp>
        <p:nvSpPr>
          <p:cNvPr id="2" name="Rectángulo 1">
            <a:extLst>
              <a:ext uri="{FF2B5EF4-FFF2-40B4-BE49-F238E27FC236}">
                <a16:creationId xmlns:a16="http://schemas.microsoft.com/office/drawing/2014/main" id="{5099FBE8-1E65-E527-D018-FE4B2706EF45}"/>
              </a:ext>
            </a:extLst>
          </p:cNvPr>
          <p:cNvSpPr/>
          <p:nvPr/>
        </p:nvSpPr>
        <p:spPr>
          <a:xfrm>
            <a:off x="6137421" y="940303"/>
            <a:ext cx="3766047" cy="477054"/>
          </a:xfrm>
          <a:prstGeom prst="rect">
            <a:avLst/>
          </a:prstGeom>
          <a:noFill/>
        </p:spPr>
        <p:txBody>
          <a:bodyPr wrap="square" lIns="91440" tIns="45720" rIns="91440" bIns="45720">
            <a:spAutoFit/>
          </a:bodyPr>
          <a:lstStyle/>
          <a:p>
            <a:pPr algn="ctr"/>
            <a:r>
              <a:rPr lang="es-ES" sz="25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C</a:t>
            </a: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onmigo </a:t>
            </a:r>
            <a:r>
              <a:rPr lang="es-ES" sz="25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m</a:t>
            </a:r>
            <a:r>
              <a:rPr lang="es-ES" sz="25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ismo</a:t>
            </a:r>
          </a:p>
        </p:txBody>
      </p:sp>
      <p:sp>
        <p:nvSpPr>
          <p:cNvPr id="4" name="Rectángulo 3">
            <a:extLst>
              <a:ext uri="{FF2B5EF4-FFF2-40B4-BE49-F238E27FC236}">
                <a16:creationId xmlns:a16="http://schemas.microsoft.com/office/drawing/2014/main" id="{17A695AE-8765-8F0F-C591-9A1A3D064A38}"/>
              </a:ext>
            </a:extLst>
          </p:cNvPr>
          <p:cNvSpPr/>
          <p:nvPr/>
        </p:nvSpPr>
        <p:spPr>
          <a:xfrm>
            <a:off x="6756761" y="1405795"/>
            <a:ext cx="2465740"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Ser, hacer, Tener</a:t>
            </a:r>
          </a:p>
        </p:txBody>
      </p:sp>
      <p:sp>
        <p:nvSpPr>
          <p:cNvPr id="5" name="Rectángulo 4">
            <a:extLst>
              <a:ext uri="{FF2B5EF4-FFF2-40B4-BE49-F238E27FC236}">
                <a16:creationId xmlns:a16="http://schemas.microsoft.com/office/drawing/2014/main" id="{0ADBAFC9-D75F-B6AC-EF8B-AA2078C0FF17}"/>
              </a:ext>
            </a:extLst>
          </p:cNvPr>
          <p:cNvSpPr/>
          <p:nvPr/>
        </p:nvSpPr>
        <p:spPr>
          <a:xfrm>
            <a:off x="6555141" y="1922238"/>
            <a:ext cx="3020379"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Capacidad, Dignidad</a:t>
            </a:r>
          </a:p>
        </p:txBody>
      </p:sp>
      <p:sp>
        <p:nvSpPr>
          <p:cNvPr id="9" name="Rectángulo 8">
            <a:extLst>
              <a:ext uri="{FF2B5EF4-FFF2-40B4-BE49-F238E27FC236}">
                <a16:creationId xmlns:a16="http://schemas.microsoft.com/office/drawing/2014/main" id="{09BEDDAA-44EB-F436-D13B-775FA985B125}"/>
              </a:ext>
            </a:extLst>
          </p:cNvPr>
          <p:cNvSpPr/>
          <p:nvPr/>
        </p:nvSpPr>
        <p:spPr>
          <a:xfrm>
            <a:off x="5731197" y="2677208"/>
            <a:ext cx="4719562"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Ejercicio, Salud, Cuidado, estudio</a:t>
            </a:r>
          </a:p>
        </p:txBody>
      </p:sp>
      <p:sp>
        <p:nvSpPr>
          <p:cNvPr id="11" name="Rectángulo 10">
            <a:extLst>
              <a:ext uri="{FF2B5EF4-FFF2-40B4-BE49-F238E27FC236}">
                <a16:creationId xmlns:a16="http://schemas.microsoft.com/office/drawing/2014/main" id="{DA90CAD7-97C1-5F34-F28C-28491F2A45B5}"/>
              </a:ext>
            </a:extLst>
          </p:cNvPr>
          <p:cNvSpPr/>
          <p:nvPr/>
        </p:nvSpPr>
        <p:spPr>
          <a:xfrm>
            <a:off x="5643833" y="3431981"/>
            <a:ext cx="4894290"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Com</a:t>
            </a:r>
            <a:r>
              <a:rPr lang="es-ES" sz="250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o se habla, se hiere </a:t>
            </a:r>
            <a:r>
              <a:rPr lang="es-ES" sz="2500" dirty="0" err="1">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ud</a:t>
            </a:r>
            <a:r>
              <a:rPr lang="es-ES" sz="250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 mismo</a:t>
            </a:r>
            <a:endPar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endParaRPr>
          </a:p>
        </p:txBody>
      </p:sp>
      <p:sp>
        <p:nvSpPr>
          <p:cNvPr id="13" name="Rectángulo 12">
            <a:extLst>
              <a:ext uri="{FF2B5EF4-FFF2-40B4-BE49-F238E27FC236}">
                <a16:creationId xmlns:a16="http://schemas.microsoft.com/office/drawing/2014/main" id="{2D3E2CE3-1E6F-DCA2-F1E4-844F0117A757}"/>
              </a:ext>
            </a:extLst>
          </p:cNvPr>
          <p:cNvSpPr/>
          <p:nvPr/>
        </p:nvSpPr>
        <p:spPr>
          <a:xfrm>
            <a:off x="7218413" y="4157274"/>
            <a:ext cx="1226619"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Mejorar</a:t>
            </a:r>
          </a:p>
        </p:txBody>
      </p:sp>
      <p:sp>
        <p:nvSpPr>
          <p:cNvPr id="14" name="Rectángulo 13">
            <a:extLst>
              <a:ext uri="{FF2B5EF4-FFF2-40B4-BE49-F238E27FC236}">
                <a16:creationId xmlns:a16="http://schemas.microsoft.com/office/drawing/2014/main" id="{45FB55CE-39C6-8264-2ABB-F506B47B4973}"/>
              </a:ext>
            </a:extLst>
          </p:cNvPr>
          <p:cNvSpPr/>
          <p:nvPr/>
        </p:nvSpPr>
        <p:spPr>
          <a:xfrm>
            <a:off x="6434558" y="4819045"/>
            <a:ext cx="3110147"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Virtudes, Debilidades</a:t>
            </a:r>
          </a:p>
        </p:txBody>
      </p:sp>
      <p:sp>
        <p:nvSpPr>
          <p:cNvPr id="15" name="Rectángulo 14">
            <a:extLst>
              <a:ext uri="{FF2B5EF4-FFF2-40B4-BE49-F238E27FC236}">
                <a16:creationId xmlns:a16="http://schemas.microsoft.com/office/drawing/2014/main" id="{0C62A4D7-7A4C-6730-FDC2-FE5E299CF74F}"/>
              </a:ext>
            </a:extLst>
          </p:cNvPr>
          <p:cNvSpPr/>
          <p:nvPr/>
        </p:nvSpPr>
        <p:spPr>
          <a:xfrm>
            <a:off x="6606437" y="5478164"/>
            <a:ext cx="2969083"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Descansos, reflexión</a:t>
            </a:r>
          </a:p>
        </p:txBody>
      </p:sp>
      <p:sp>
        <p:nvSpPr>
          <p:cNvPr id="16" name="Rectángulo 15">
            <a:extLst>
              <a:ext uri="{FF2B5EF4-FFF2-40B4-BE49-F238E27FC236}">
                <a16:creationId xmlns:a16="http://schemas.microsoft.com/office/drawing/2014/main" id="{4E46ACDB-B046-198C-B552-7BDF60668CF4}"/>
              </a:ext>
            </a:extLst>
          </p:cNvPr>
          <p:cNvSpPr/>
          <p:nvPr/>
        </p:nvSpPr>
        <p:spPr>
          <a:xfrm>
            <a:off x="6627275" y="6297634"/>
            <a:ext cx="2786340" cy="477054"/>
          </a:xfrm>
          <a:prstGeom prst="rect">
            <a:avLst/>
          </a:prstGeom>
          <a:noFill/>
        </p:spPr>
        <p:txBody>
          <a:bodyPr wrap="none" lIns="91440" tIns="45720" rIns="91440" bIns="45720">
            <a:spAutoFit/>
          </a:bodyPr>
          <a:lstStyle/>
          <a:p>
            <a:pPr algn="ctr"/>
            <a:r>
              <a:rPr lang="es-ES" sz="2500" b="0" cap="none" spc="0" dirty="0">
                <a:ln w="0"/>
                <a:effectLst>
                  <a:outerShdw blurRad="38100" dist="25400" dir="5400000" algn="ctr" rotWithShape="0">
                    <a:srgbClr val="6E747A">
                      <a:alpha val="43000"/>
                    </a:srgbClr>
                  </a:outerShdw>
                </a:effectLst>
                <a:latin typeface="Abadi" panose="020B0604020104020204" pitchFamily="34" charset="0"/>
                <a:cs typeface="Aharoni" panose="02010803020104030203" pitchFamily="2" charset="-79"/>
              </a:rPr>
              <a:t>Problemas, heridas</a:t>
            </a:r>
          </a:p>
        </p:txBody>
      </p:sp>
    </p:spTree>
    <p:extLst>
      <p:ext uri="{BB962C8B-B14F-4D97-AF65-F5344CB8AC3E}">
        <p14:creationId xmlns:p14="http://schemas.microsoft.com/office/powerpoint/2010/main" val="2476351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rma&#10;&#10;Descripción generada automáticamente">
            <a:extLst>
              <a:ext uri="{FF2B5EF4-FFF2-40B4-BE49-F238E27FC236}">
                <a16:creationId xmlns:a16="http://schemas.microsoft.com/office/drawing/2014/main" id="{B790155B-3CA2-406F-8EEE-A4B4932D9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7607" y="0"/>
            <a:ext cx="12156786" cy="6858000"/>
          </a:xfrm>
          <a:prstGeom prst="rect">
            <a:avLst/>
          </a:prstGeom>
        </p:spPr>
      </p:pic>
      <p:pic>
        <p:nvPicPr>
          <p:cNvPr id="3" name="Imagen 2" descr="Logotipo&#10;&#10;Descripción generada automáticamente con confianza media">
            <a:extLst>
              <a:ext uri="{FF2B5EF4-FFF2-40B4-BE49-F238E27FC236}">
                <a16:creationId xmlns:a16="http://schemas.microsoft.com/office/drawing/2014/main" id="{DCB1DF19-7939-CD3E-EBEA-C636BC1F2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705" y="5685182"/>
            <a:ext cx="1563920" cy="1034419"/>
          </a:xfrm>
          <a:prstGeom prst="rect">
            <a:avLst/>
          </a:prstGeom>
        </p:spPr>
      </p:pic>
      <p:sp>
        <p:nvSpPr>
          <p:cNvPr id="4" name="Rectángulo 3">
            <a:extLst>
              <a:ext uri="{FF2B5EF4-FFF2-40B4-BE49-F238E27FC236}">
                <a16:creationId xmlns:a16="http://schemas.microsoft.com/office/drawing/2014/main" id="{7C997678-01C5-4631-A309-8F9F0176D0A9}"/>
              </a:ext>
            </a:extLst>
          </p:cNvPr>
          <p:cNvSpPr/>
          <p:nvPr/>
        </p:nvSpPr>
        <p:spPr>
          <a:xfrm>
            <a:off x="1937773" y="2456288"/>
            <a:ext cx="8316453" cy="1446550"/>
          </a:xfrm>
          <a:prstGeom prst="rect">
            <a:avLst/>
          </a:prstGeom>
          <a:noFill/>
        </p:spPr>
        <p:txBody>
          <a:bodyPr wrap="square" lIns="91440" tIns="45720" rIns="91440" bIns="45720">
            <a:spAutoFit/>
          </a:bodyPr>
          <a:lstStyle/>
          <a:p>
            <a:pPr algn="ctr"/>
            <a:r>
              <a:rPr lang="es-ES" sz="88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HERRAMIENTAS</a:t>
            </a:r>
            <a:endParaRPr lang="es-ES" sz="88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Tree>
    <p:extLst>
      <p:ext uri="{BB962C8B-B14F-4D97-AF65-F5344CB8AC3E}">
        <p14:creationId xmlns:p14="http://schemas.microsoft.com/office/powerpoint/2010/main" val="235142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0F13D8-1B75-3C1B-9FEA-2FBE0A744BF8}"/>
              </a:ext>
            </a:extLst>
          </p:cNvPr>
          <p:cNvSpPr txBox="1"/>
          <p:nvPr/>
        </p:nvSpPr>
        <p:spPr>
          <a:xfrm>
            <a:off x="483081" y="889332"/>
            <a:ext cx="10739101" cy="5060040"/>
          </a:xfrm>
          <a:prstGeom prst="rect">
            <a:avLst/>
          </a:prstGeom>
          <a:noFill/>
        </p:spPr>
        <p:txBody>
          <a:bodyPr wrap="square">
            <a:spAutoFit/>
          </a:bodyPr>
          <a:lstStyle/>
          <a:p>
            <a:pPr marL="342900" lvl="0" indent="-342900" algn="just">
              <a:lnSpc>
                <a:spcPct val="115000"/>
              </a:lnSpc>
              <a:spcAft>
                <a:spcPts val="800"/>
              </a:spcAft>
              <a:buFont typeface="+mj-lt"/>
              <a:buAutoNum type="arabicPeriod"/>
            </a:pPr>
            <a:r>
              <a:rPr lang="es-CO" sz="1800" b="1" kern="100" dirty="0">
                <a:effectLst/>
                <a:latin typeface="Abadi" panose="020B0604020104020204" pitchFamily="34" charset="0"/>
                <a:ea typeface="Aptos" panose="020B0004020202020204" pitchFamily="34" charset="0"/>
                <a:cs typeface="Times New Roman" panose="02020603050405020304" pitchFamily="18" charset="0"/>
              </a:rPr>
              <a:t>Resolución de Conflictos</a:t>
            </a:r>
            <a:endParaRPr lang="es-CO" sz="1800" kern="100" dirty="0">
              <a:effectLst/>
              <a:latin typeface="Abadi" panose="020B0604020104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CO" sz="1800" kern="100" dirty="0">
                <a:effectLst/>
                <a:latin typeface="Abadi" panose="020B0604020104020204" pitchFamily="34" charset="0"/>
                <a:ea typeface="Aptos" panose="020B0004020202020204" pitchFamily="34" charset="0"/>
                <a:cs typeface="Times New Roman" panose="02020603050405020304" pitchFamily="18" charset="0"/>
              </a:rPr>
              <a:t>Es normal por las diferencias, a veces por temas sencillos, o graves. El conflicto es inevitable en toda relación. Guardase odios no es sano.  </a:t>
            </a:r>
          </a:p>
          <a:p>
            <a:pPr marL="342900" lvl="0" indent="-342900" algn="just">
              <a:lnSpc>
                <a:spcPct val="115000"/>
              </a:lnSpc>
              <a:buFont typeface="Aptos" panose="020B0004020202020204" pitchFamily="34" charset="0"/>
              <a:buChar char="-"/>
            </a:pPr>
            <a:r>
              <a:rPr lang="es-CO" sz="1800" b="1" kern="100" dirty="0">
                <a:effectLst/>
                <a:latin typeface="Abadi" panose="020B0604020104020204" pitchFamily="34" charset="0"/>
                <a:ea typeface="Aptos" panose="020B0004020202020204" pitchFamily="34" charset="0"/>
                <a:cs typeface="Times New Roman" panose="02020603050405020304" pitchFamily="18" charset="0"/>
              </a:rPr>
              <a:t>Controlar la Ira: </a:t>
            </a:r>
            <a:r>
              <a:rPr lang="es-CO" sz="1800" kern="100" dirty="0">
                <a:effectLst/>
                <a:latin typeface="Abadi" panose="020B0604020104020204" pitchFamily="34" charset="0"/>
                <a:ea typeface="Aptos" panose="020B0004020202020204" pitchFamily="34" charset="0"/>
                <a:cs typeface="Times New Roman" panose="02020603050405020304" pitchFamily="18" charset="0"/>
              </a:rPr>
              <a:t>conocer la tendencia:</a:t>
            </a:r>
            <a:r>
              <a:rPr lang="es-CO" sz="1800" b="1" kern="100" dirty="0">
                <a:effectLst/>
                <a:latin typeface="Abadi" panose="020B0604020104020204" pitchFamily="34" charset="0"/>
                <a:ea typeface="Aptos" panose="020B0004020202020204" pitchFamily="34" charset="0"/>
                <a:cs typeface="Times New Roman" panose="02020603050405020304" pitchFamily="18" charset="0"/>
              </a:rPr>
              <a:t> </a:t>
            </a:r>
            <a:r>
              <a:rPr lang="es-CO" sz="1800" kern="100" dirty="0">
                <a:effectLst/>
                <a:latin typeface="Abadi" panose="020B0604020104020204" pitchFamily="34" charset="0"/>
                <a:ea typeface="Aptos" panose="020B0004020202020204" pitchFamily="34" charset="0"/>
                <a:cs typeface="Times New Roman" panose="02020603050405020304" pitchFamily="18" charset="0"/>
              </a:rPr>
              <a:t>Rinocerontes (reaccionan, aplasta), Erizos (se repliegan, te llenas de odio), </a:t>
            </a:r>
          </a:p>
          <a:p>
            <a:pPr marL="342900" lvl="0" indent="-342900" algn="just">
              <a:lnSpc>
                <a:spcPct val="115000"/>
              </a:lnSpc>
              <a:buFont typeface="Aptos" panose="020B0004020202020204" pitchFamily="34" charset="0"/>
              <a:buChar char="-"/>
            </a:pPr>
            <a:r>
              <a:rPr lang="es-CO" b="1" kern="100" dirty="0">
                <a:latin typeface="Abadi" panose="020B0604020104020204" pitchFamily="34" charset="0"/>
                <a:ea typeface="Aptos" panose="020B0004020202020204" pitchFamily="34" charset="0"/>
                <a:cs typeface="Times New Roman" panose="02020603050405020304" pitchFamily="18" charset="0"/>
              </a:rPr>
              <a:t>D</a:t>
            </a:r>
            <a:r>
              <a:rPr lang="es-CO" sz="1800" b="1" kern="100" dirty="0">
                <a:effectLst/>
                <a:latin typeface="Abadi" panose="020B0604020104020204" pitchFamily="34" charset="0"/>
                <a:ea typeface="Aptos" panose="020B0004020202020204" pitchFamily="34" charset="0"/>
                <a:cs typeface="Times New Roman" panose="02020603050405020304" pitchFamily="18" charset="0"/>
              </a:rPr>
              <a:t>iferencias: </a:t>
            </a:r>
            <a:r>
              <a:rPr lang="es-CO" sz="1800" kern="100" dirty="0">
                <a:effectLst/>
                <a:latin typeface="Abadi" panose="020B0604020104020204" pitchFamily="34" charset="0"/>
                <a:ea typeface="Aptos" panose="020B0004020202020204" pitchFamily="34" charset="0"/>
                <a:cs typeface="Times New Roman" panose="02020603050405020304" pitchFamily="18" charset="0"/>
              </a:rPr>
              <a:t>ser líder, otro no planear, cosas loquitas, todo rápido, puntualidad, administrar el dinero, trabajo en equipo.</a:t>
            </a:r>
          </a:p>
          <a:p>
            <a:pPr marL="342900" lvl="0" indent="-342900" algn="just">
              <a:lnSpc>
                <a:spcPct val="115000"/>
              </a:lnSpc>
              <a:buFont typeface="Aptos" panose="020B0004020202020204" pitchFamily="34" charset="0"/>
              <a:buChar char="-"/>
            </a:pPr>
            <a:r>
              <a:rPr lang="es-CO" sz="1800" b="1" kern="100" dirty="0">
                <a:effectLst/>
                <a:latin typeface="Abadi" panose="020B0604020104020204" pitchFamily="34" charset="0"/>
                <a:ea typeface="Aptos" panose="020B0004020202020204" pitchFamily="34" charset="0"/>
                <a:cs typeface="Times New Roman" panose="02020603050405020304" pitchFamily="18" charset="0"/>
              </a:rPr>
              <a:t>Buscar Soluciones Juntos:</a:t>
            </a:r>
            <a:r>
              <a:rPr lang="es-CO" sz="1800" kern="100" dirty="0">
                <a:effectLst/>
                <a:latin typeface="Abadi" panose="020B0604020104020204" pitchFamily="34" charset="0"/>
                <a:ea typeface="Aptos" panose="020B0004020202020204" pitchFamily="34" charset="0"/>
                <a:cs typeface="Times New Roman" panose="02020603050405020304" pitchFamily="18" charset="0"/>
              </a:rPr>
              <a:t> estamos en el mismo equipo, no es una guerra, resolverlo en el momento idóneo (no en la noche, en el lugar equivocado, caminando, ), 1. Identificar y centrarse 2. Hablar en Primera personas (no tu siempre o tu nunca) 3. Escuchar al otro (tomar turnos), 4.  Ver opciones escribir hasta encontrar la correcta.</a:t>
            </a:r>
          </a:p>
          <a:p>
            <a:pPr marL="342900" lvl="0" indent="-342900" algn="just">
              <a:lnSpc>
                <a:spcPct val="115000"/>
              </a:lnSpc>
              <a:buFont typeface="Aptos" panose="020B0004020202020204" pitchFamily="34" charset="0"/>
              <a:buChar char="-"/>
            </a:pPr>
            <a:r>
              <a:rPr lang="es-CO" sz="1800" b="1" kern="100" dirty="0">
                <a:effectLst/>
                <a:latin typeface="Abadi" panose="020B0604020104020204" pitchFamily="34" charset="0"/>
                <a:ea typeface="Aptos" panose="020B0004020202020204" pitchFamily="34" charset="0"/>
                <a:cs typeface="Times New Roman" panose="02020603050405020304" pitchFamily="18" charset="0"/>
              </a:rPr>
              <a:t>Pedir Perdón: </a:t>
            </a:r>
            <a:r>
              <a:rPr lang="es-CO" sz="1800" kern="100" dirty="0">
                <a:effectLst/>
                <a:latin typeface="Abadi" panose="020B0604020104020204" pitchFamily="34" charset="0"/>
                <a:ea typeface="Aptos" panose="020B0004020202020204" pitchFamily="34" charset="0"/>
                <a:cs typeface="Times New Roman" panose="02020603050405020304" pitchFamily="18" charset="0"/>
              </a:rPr>
              <a:t>Sanar heridas o dañaras la intimidad, 1. Hablar del daño, 2. Pedir perdón 3. Perdonar (es la mayor fuerza sanadora, es la decisión de recordar resignificado. No fingir que todo estaba bien, no estar lleno de resentimiento, es un proceso, si no perdonar traerá amargura</a:t>
            </a:r>
            <a:r>
              <a:rPr lang="es-CO" kern="100" dirty="0">
                <a:latin typeface="Abadi" panose="020B0604020104020204" pitchFamily="34" charset="0"/>
                <a:ea typeface="Aptos" panose="020B0004020202020204" pitchFamily="34" charset="0"/>
                <a:cs typeface="Times New Roman" panose="02020603050405020304" pitchFamily="18" charset="0"/>
              </a:rPr>
              <a:t>. </a:t>
            </a:r>
            <a:endParaRPr lang="es-CO" sz="1800" kern="100" dirty="0">
              <a:effectLst/>
              <a:latin typeface="Abadi" panose="020B0604020104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CO" sz="1800" b="1" kern="100" dirty="0">
                <a:effectLst/>
                <a:latin typeface="Abadi" panose="020B0604020104020204" pitchFamily="34" charset="0"/>
                <a:ea typeface="Aptos" panose="020B0004020202020204" pitchFamily="34" charset="0"/>
                <a:cs typeface="Times New Roman" panose="02020603050405020304" pitchFamily="18" charset="0"/>
              </a:rPr>
              <a:t>Sanar las heridas: </a:t>
            </a:r>
            <a:r>
              <a:rPr lang="es-CO" sz="1800" kern="100" dirty="0">
                <a:effectLst/>
                <a:latin typeface="Abadi" panose="020B0604020104020204" pitchFamily="34" charset="0"/>
                <a:ea typeface="Aptos" panose="020B0004020202020204" pitchFamily="34" charset="0"/>
                <a:cs typeface="Times New Roman" panose="02020603050405020304" pitchFamily="18" charset="0"/>
              </a:rPr>
              <a:t>el amor no guarda rencor, Dios hará la obra. </a:t>
            </a:r>
          </a:p>
        </p:txBody>
      </p:sp>
      <p:pic>
        <p:nvPicPr>
          <p:cNvPr id="2" name="Imagen 1" descr="Logotipo&#10;&#10;Descripción generada automáticamente con confianza media">
            <a:extLst>
              <a:ext uri="{FF2B5EF4-FFF2-40B4-BE49-F238E27FC236}">
                <a16:creationId xmlns:a16="http://schemas.microsoft.com/office/drawing/2014/main" id="{E239A569-C3F5-3058-C8B0-F63797B34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063" y="58387"/>
            <a:ext cx="1275212" cy="843460"/>
          </a:xfrm>
          <a:prstGeom prst="rect">
            <a:avLst/>
          </a:prstGeom>
        </p:spPr>
      </p:pic>
    </p:spTree>
    <p:extLst>
      <p:ext uri="{BB962C8B-B14F-4D97-AF65-F5344CB8AC3E}">
        <p14:creationId xmlns:p14="http://schemas.microsoft.com/office/powerpoint/2010/main" val="373859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D7BFA7-C1F8-3948-DB1E-ACDE8434D408}"/>
              </a:ext>
            </a:extLst>
          </p:cNvPr>
          <p:cNvSpPr txBox="1"/>
          <p:nvPr/>
        </p:nvSpPr>
        <p:spPr>
          <a:xfrm>
            <a:off x="471054" y="1049964"/>
            <a:ext cx="11249891" cy="4830938"/>
          </a:xfrm>
          <a:prstGeom prst="rect">
            <a:avLst/>
          </a:prstGeom>
          <a:noFill/>
        </p:spPr>
        <p:txBody>
          <a:bodyPr wrap="square">
            <a:spAutoFit/>
          </a:bodyPr>
          <a:lstStyle/>
          <a:p>
            <a:pPr lvl="0">
              <a:lnSpc>
                <a:spcPct val="115000"/>
              </a:lnSpc>
              <a:spcAft>
                <a:spcPts val="800"/>
              </a:spcAft>
            </a:pPr>
            <a:r>
              <a:rPr lang="es-CO" sz="2000" b="1" kern="100" dirty="0">
                <a:effectLst/>
                <a:latin typeface="Abadi" panose="020B0604020104020204" pitchFamily="34" charset="0"/>
                <a:ea typeface="Aptos" panose="020B0004020202020204" pitchFamily="34" charset="0"/>
                <a:cs typeface="Times New Roman" panose="02020603050405020304" pitchFamily="18" charset="0"/>
              </a:rPr>
              <a:t>2. Comunicación:</a:t>
            </a:r>
            <a:r>
              <a:rPr lang="es-CO" sz="2000" kern="100" dirty="0">
                <a:effectLst/>
                <a:latin typeface="Abadi" panose="020B0604020104020204" pitchFamily="34" charset="0"/>
                <a:ea typeface="Aptos" panose="020B0004020202020204" pitchFamily="34" charset="0"/>
                <a:cs typeface="Times New Roman" panose="02020603050405020304" pitchFamily="18" charset="0"/>
              </a:rPr>
              <a:t> es el campo más desafiante, </a:t>
            </a:r>
            <a:r>
              <a:rPr lang="es-CO" sz="2000" kern="100" dirty="0">
                <a:latin typeface="Abadi" panose="020B0604020104020204" pitchFamily="34" charset="0"/>
                <a:ea typeface="Aptos" panose="020B0004020202020204" pitchFamily="34" charset="0"/>
                <a:cs typeface="Times New Roman" panose="02020603050405020304" pitchFamily="18" charset="0"/>
              </a:rPr>
              <a:t>expectativas diferentes</a:t>
            </a:r>
            <a:r>
              <a:rPr lang="es-CO" sz="2000" kern="100" dirty="0">
                <a:effectLst/>
                <a:latin typeface="Abadi" panose="020B0604020104020204" pitchFamily="34" charset="0"/>
                <a:ea typeface="Aptos" panose="020B0004020202020204" pitchFamily="34" charset="0"/>
                <a:cs typeface="Times New Roman" panose="02020603050405020304" pitchFamily="18" charset="0"/>
              </a:rPr>
              <a:t> de la cultura: Hablar abierta y honestamente, somos muy diferentes. </a:t>
            </a:r>
          </a:p>
          <a:p>
            <a:pPr>
              <a:lnSpc>
                <a:spcPct val="115000"/>
              </a:lnSpc>
              <a:spcAft>
                <a:spcPts val="800"/>
              </a:spcAft>
            </a:pPr>
            <a:r>
              <a:rPr lang="es-CO" sz="2000" kern="100" dirty="0">
                <a:effectLst/>
                <a:latin typeface="Abadi" panose="020B0604020104020204" pitchFamily="34" charset="0"/>
                <a:ea typeface="Aptos" panose="020B0004020202020204" pitchFamily="34" charset="0"/>
                <a:cs typeface="Times New Roman" panose="02020603050405020304" pitchFamily="18" charset="0"/>
              </a:rPr>
              <a:t> 	</a:t>
            </a:r>
            <a:r>
              <a:rPr lang="es-CO" sz="2000" b="1" kern="100" dirty="0">
                <a:effectLst/>
                <a:latin typeface="Abadi" panose="020B0604020104020204" pitchFamily="34" charset="0"/>
                <a:ea typeface="Aptos" panose="020B0004020202020204" pitchFamily="34" charset="0"/>
                <a:cs typeface="Times New Roman" panose="02020603050405020304" pitchFamily="18" charset="0"/>
              </a:rPr>
              <a:t>Personalidad:</a:t>
            </a:r>
            <a:r>
              <a:rPr lang="es-CO" sz="2000" kern="100" dirty="0">
                <a:effectLst/>
                <a:latin typeface="Abadi" panose="020B0604020104020204" pitchFamily="34" charset="0"/>
                <a:ea typeface="Aptos" panose="020B0004020202020204" pitchFamily="34" charset="0"/>
                <a:cs typeface="Times New Roman" panose="02020603050405020304" pitchFamily="18" charset="0"/>
              </a:rPr>
              <a:t> extrovertidas, introvertidas, carácter, analíticas, intuitivas.</a:t>
            </a:r>
          </a:p>
          <a:p>
            <a:pPr>
              <a:lnSpc>
                <a:spcPct val="115000"/>
              </a:lnSpc>
              <a:spcAft>
                <a:spcPts val="800"/>
              </a:spcAft>
            </a:pPr>
            <a:r>
              <a:rPr lang="es-CO" sz="2000" kern="100" dirty="0">
                <a:effectLst/>
                <a:latin typeface="Abadi" panose="020B0604020104020204" pitchFamily="34" charset="0"/>
                <a:ea typeface="Aptos" panose="020B0004020202020204" pitchFamily="34" charset="0"/>
                <a:cs typeface="Times New Roman" panose="02020603050405020304" pitchFamily="18" charset="0"/>
              </a:rPr>
              <a:t>	</a:t>
            </a:r>
            <a:r>
              <a:rPr lang="es-CO" sz="2000" b="1" kern="100" dirty="0">
                <a:effectLst/>
                <a:latin typeface="Abadi" panose="020B0604020104020204" pitchFamily="34" charset="0"/>
                <a:ea typeface="Aptos" panose="020B0004020202020204" pitchFamily="34" charset="0"/>
                <a:cs typeface="Times New Roman" panose="02020603050405020304" pitchFamily="18" charset="0"/>
              </a:rPr>
              <a:t>Contexto familiar: </a:t>
            </a:r>
            <a:r>
              <a:rPr lang="es-CO" sz="2000" kern="100" dirty="0">
                <a:effectLst/>
                <a:latin typeface="Abadi" panose="020B0604020104020204" pitchFamily="34" charset="0"/>
                <a:ea typeface="Aptos" panose="020B0004020202020204" pitchFamily="34" charset="0"/>
                <a:cs typeface="Times New Roman" panose="02020603050405020304" pitchFamily="18" charset="0"/>
              </a:rPr>
              <a:t>volátiles, calmadas, hablar al mismo tiempo.  </a:t>
            </a:r>
          </a:p>
          <a:p>
            <a:pPr>
              <a:lnSpc>
                <a:spcPct val="115000"/>
              </a:lnSpc>
              <a:spcAft>
                <a:spcPts val="800"/>
              </a:spcAft>
            </a:pPr>
            <a:r>
              <a:rPr lang="es-CO" sz="2000" b="1" kern="100" dirty="0">
                <a:effectLst/>
                <a:latin typeface="Abadi" panose="020B0604020104020204" pitchFamily="34" charset="0"/>
                <a:ea typeface="Aptos" panose="020B0004020202020204" pitchFamily="34" charset="0"/>
                <a:cs typeface="Times New Roman" panose="02020603050405020304" pitchFamily="18" charset="0"/>
              </a:rPr>
              <a:t>	Obstáculos: </a:t>
            </a:r>
            <a:endParaRPr lang="es-CO" sz="2000" kern="100" dirty="0">
              <a:effectLst/>
              <a:latin typeface="Abadi" panose="020B0604020104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s-CO" sz="2000" kern="100" dirty="0">
                <a:effectLst/>
                <a:latin typeface="Abadi" panose="020B0604020104020204" pitchFamily="34" charset="0"/>
                <a:ea typeface="Aptos" panose="020B0004020202020204" pitchFamily="34" charset="0"/>
                <a:cs typeface="Times New Roman" panose="02020603050405020304" pitchFamily="18" charset="0"/>
              </a:rPr>
              <a:t>No tener tiempo para conectarse, (planificar, evitar interrupciones, sentar la base)</a:t>
            </a:r>
          </a:p>
          <a:p>
            <a:pPr marL="742950" lvl="1" indent="-285750">
              <a:lnSpc>
                <a:spcPct val="115000"/>
              </a:lnSpc>
              <a:buFont typeface="Courier New" panose="02070309020205020404" pitchFamily="49" charset="0"/>
              <a:buChar char="o"/>
            </a:pPr>
            <a:r>
              <a:rPr lang="es-CO" sz="2000" kern="100" dirty="0">
                <a:effectLst/>
                <a:latin typeface="Abadi" panose="020B0604020104020204" pitchFamily="34" charset="0"/>
                <a:ea typeface="Aptos" panose="020B0004020202020204" pitchFamily="34" charset="0"/>
                <a:cs typeface="Times New Roman" panose="02020603050405020304" pitchFamily="18" charset="0"/>
              </a:rPr>
              <a:t>No hablar de los sentimientos (nunca escuchar a los padres, no acumular y decir las cosas confianza en la pareja, para hablar.)</a:t>
            </a:r>
          </a:p>
          <a:p>
            <a:pPr marL="742950" lvl="1" indent="-285750">
              <a:lnSpc>
                <a:spcPct val="115000"/>
              </a:lnSpc>
              <a:spcAft>
                <a:spcPts val="800"/>
              </a:spcAft>
              <a:buFont typeface="Courier New" panose="02070309020205020404" pitchFamily="49" charset="0"/>
              <a:buChar char="o"/>
            </a:pPr>
            <a:r>
              <a:rPr lang="es-CO" sz="2000" kern="100" dirty="0">
                <a:effectLst/>
                <a:latin typeface="Abadi" panose="020B0604020104020204" pitchFamily="34" charset="0"/>
                <a:ea typeface="Aptos" panose="020B0004020202020204" pitchFamily="34" charset="0"/>
                <a:cs typeface="Times New Roman" panose="02020603050405020304" pitchFamily="18" charset="0"/>
              </a:rPr>
              <a:t>No escuchar al otro: (no juzga, comprende, sino es ignorados, o que no importa, interrumpir, no minimizar lo que otros dicen, 17 segundos, entender toda la idea, dar pistas. </a:t>
            </a:r>
            <a:endParaRPr lang="es-CO" sz="2000" kern="100" dirty="0">
              <a:latin typeface="Abadi" panose="020B0604020104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CO" sz="2000" kern="100" dirty="0">
                <a:latin typeface="Abadi" panose="020B0604020104020204" pitchFamily="34" charset="0"/>
                <a:ea typeface="Aptos" panose="020B0004020202020204" pitchFamily="34" charset="0"/>
                <a:cs typeface="Times New Roman" panose="02020603050405020304" pitchFamily="18" charset="0"/>
              </a:rPr>
              <a:t>E</a:t>
            </a:r>
            <a:r>
              <a:rPr lang="es-CO" sz="2000" kern="100" dirty="0">
                <a:effectLst/>
                <a:latin typeface="Abadi" panose="020B0604020104020204" pitchFamily="34" charset="0"/>
                <a:ea typeface="Aptos" panose="020B0004020202020204" pitchFamily="34" charset="0"/>
                <a:cs typeface="Times New Roman" panose="02020603050405020304" pitchFamily="18" charset="0"/>
              </a:rPr>
              <a:t>scucha reflexiva: 1. Decirle lo que entendió, 2. Que te preocupa más de esto, 3. Lo que quieres es esto, 4. Hay algo que quieras que yo haga o hacer)</a:t>
            </a:r>
          </a:p>
        </p:txBody>
      </p:sp>
      <p:pic>
        <p:nvPicPr>
          <p:cNvPr id="2" name="Imagen 1" descr="Logotipo&#10;&#10;Descripción generada automáticamente con confianza media">
            <a:extLst>
              <a:ext uri="{FF2B5EF4-FFF2-40B4-BE49-F238E27FC236}">
                <a16:creationId xmlns:a16="http://schemas.microsoft.com/office/drawing/2014/main" id="{9048A253-33BB-1C9C-B867-B622281F2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063" y="58387"/>
            <a:ext cx="1275212" cy="843460"/>
          </a:xfrm>
          <a:prstGeom prst="rect">
            <a:avLst/>
          </a:prstGeom>
        </p:spPr>
      </p:pic>
    </p:spTree>
    <p:extLst>
      <p:ext uri="{BB962C8B-B14F-4D97-AF65-F5344CB8AC3E}">
        <p14:creationId xmlns:p14="http://schemas.microsoft.com/office/powerpoint/2010/main" val="234231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tipo&#10;&#10;Descripción generada automáticamente con confianza media">
            <a:extLst>
              <a:ext uri="{FF2B5EF4-FFF2-40B4-BE49-F238E27FC236}">
                <a16:creationId xmlns:a16="http://schemas.microsoft.com/office/drawing/2014/main" id="{9048A253-33BB-1C9C-B867-B622281F2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063" y="58387"/>
            <a:ext cx="1275212" cy="843460"/>
          </a:xfrm>
          <a:prstGeom prst="rect">
            <a:avLst/>
          </a:prstGeom>
        </p:spPr>
      </p:pic>
      <p:sp>
        <p:nvSpPr>
          <p:cNvPr id="5" name="CuadroTexto 4">
            <a:extLst>
              <a:ext uri="{FF2B5EF4-FFF2-40B4-BE49-F238E27FC236}">
                <a16:creationId xmlns:a16="http://schemas.microsoft.com/office/drawing/2014/main" id="{37F8B883-233E-C183-4562-525BA6CF47F3}"/>
              </a:ext>
            </a:extLst>
          </p:cNvPr>
          <p:cNvSpPr txBox="1"/>
          <p:nvPr/>
        </p:nvSpPr>
        <p:spPr>
          <a:xfrm>
            <a:off x="374324" y="791011"/>
            <a:ext cx="11111345" cy="5632311"/>
          </a:xfrm>
          <a:prstGeom prst="rect">
            <a:avLst/>
          </a:prstGeom>
          <a:noFill/>
        </p:spPr>
        <p:txBody>
          <a:bodyPr wrap="square">
            <a:spAutoFit/>
          </a:bodyPr>
          <a:lstStyle/>
          <a:p>
            <a:r>
              <a:rPr lang="es-CO" b="1" dirty="0">
                <a:latin typeface="Abadi" panose="020B0604020104020204" pitchFamily="34" charset="0"/>
              </a:rPr>
              <a:t>3. Compromiso</a:t>
            </a:r>
          </a:p>
          <a:p>
            <a:r>
              <a:rPr lang="es-CO" dirty="0">
                <a:latin typeface="Abadi" panose="020B0604020104020204" pitchFamily="34" charset="0"/>
              </a:rPr>
              <a:t>Nos da confianza para hacer el compromiso, no es bueno que el hombre este solo, los dos serán una sola carne.</a:t>
            </a:r>
          </a:p>
          <a:p>
            <a:r>
              <a:rPr lang="es-CO" dirty="0">
                <a:latin typeface="Abadi" panose="020B0604020104020204" pitchFamily="34" charset="0"/>
              </a:rPr>
              <a:t> - </a:t>
            </a:r>
            <a:r>
              <a:rPr lang="es-CO" b="1" dirty="0">
                <a:latin typeface="Abadi" panose="020B0604020104020204" pitchFamily="34" charset="0"/>
              </a:rPr>
              <a:t>Beneficios del Matrimonio: </a:t>
            </a:r>
            <a:r>
              <a:rPr lang="es-CO" dirty="0">
                <a:latin typeface="Abadi" panose="020B0604020104020204" pitchFamily="34" charset="0"/>
              </a:rPr>
              <a:t>Concepto malo o muy bueno de acuerdo con la experiencia ahí que sanarlo. No es una atadura, es para sentirse, feliz, en paz y libre. Cantar de los cantares mi amado me hablo y me dijo, ya brotan flores en los campos, levántate amada mía mujer hermosa.</a:t>
            </a:r>
          </a:p>
          <a:p>
            <a:r>
              <a:rPr lang="es-CO" b="1" dirty="0">
                <a:latin typeface="Abadi" panose="020B0604020104020204" pitchFamily="34" charset="0"/>
              </a:rPr>
              <a:t>- Relación equitativa</a:t>
            </a:r>
            <a:r>
              <a:rPr lang="es-CO" dirty="0">
                <a:latin typeface="Abadi" panose="020B0604020104020204" pitchFamily="34" charset="0"/>
              </a:rPr>
              <a:t>: apagar las luces, planchar, cocinar, somo un equipo, tenemos diferentes expectativas de acuerdo con nuestros padres. (llenar el tanque de gasolina, hacer las fiestas, sacar la basura) no es un balance es un equipo.</a:t>
            </a:r>
          </a:p>
          <a:p>
            <a:r>
              <a:rPr lang="es-CO" b="1" dirty="0">
                <a:latin typeface="Abadi" panose="020B0604020104020204" pitchFamily="34" charset="0"/>
              </a:rPr>
              <a:t>- Sométanse unos a otros</a:t>
            </a:r>
            <a:r>
              <a:rPr lang="es-CO" dirty="0">
                <a:latin typeface="Abadi" panose="020B0604020104020204" pitchFamily="34" charset="0"/>
              </a:rPr>
              <a:t>: Poner al otro primero, el primero en perdonar, las diferencias son para servir uno al otro no para abusar.</a:t>
            </a:r>
          </a:p>
          <a:p>
            <a:r>
              <a:rPr lang="es-CO" b="1" dirty="0">
                <a:latin typeface="Abadi" panose="020B0604020104020204" pitchFamily="34" charset="0"/>
              </a:rPr>
              <a:t>- Pacto Matrimonial: </a:t>
            </a:r>
            <a:r>
              <a:rPr lang="es-CO" dirty="0">
                <a:latin typeface="Abadi" panose="020B0604020104020204" pitchFamily="34" charset="0"/>
              </a:rPr>
              <a:t>es una decisión, no siempre va a sentir bonito, perseverar, divorcios… ¿como puedo mejorar tu día?... puede haber una discusión y sabemos que el otro no se ira.</a:t>
            </a:r>
          </a:p>
          <a:p>
            <a:r>
              <a:rPr lang="es-CO" dirty="0">
                <a:latin typeface="Abadi" panose="020B0604020104020204" pitchFamily="34" charset="0"/>
              </a:rPr>
              <a:t> -</a:t>
            </a:r>
            <a:r>
              <a:rPr lang="es-CO" b="1" dirty="0">
                <a:latin typeface="Abadi" panose="020B0604020104020204" pitchFamily="34" charset="0"/>
              </a:rPr>
              <a:t>Manejar las Finanzas: </a:t>
            </a:r>
            <a:r>
              <a:rPr lang="es-CO" dirty="0">
                <a:latin typeface="Abadi" panose="020B0604020104020204" pitchFamily="34" charset="0"/>
              </a:rPr>
              <a:t>Como toman decisiones, quien se encarga, todo lo que soy y lo que tengo, cuanto ahorrar, un presupuesto, gastos mensuales, vacaciones, comida, vestido, … si encuentran que no alcanzan, ajustarse…(sentimientos sobre el dinero)</a:t>
            </a:r>
          </a:p>
          <a:p>
            <a:r>
              <a:rPr lang="es-CO" dirty="0">
                <a:latin typeface="Abadi" panose="020B0604020104020204" pitchFamily="34" charset="0"/>
              </a:rPr>
              <a:t>-</a:t>
            </a:r>
            <a:r>
              <a:rPr lang="es-CO" b="1" dirty="0">
                <a:latin typeface="Abadi" panose="020B0604020104020204" pitchFamily="34" charset="0"/>
              </a:rPr>
              <a:t>Relaciones con los suegros</a:t>
            </a:r>
            <a:r>
              <a:rPr lang="es-CO" dirty="0">
                <a:latin typeface="Abadi" panose="020B0604020104020204" pitchFamily="34" charset="0"/>
              </a:rPr>
              <a:t>: el centro debe ser la pareja, porque es una nueva familia, puede haber dependencia emocional con los padres, límites con los padres no significa dejarlos de amar, tomar nuestras propias decisiones (decoración, limpiezas, forma de criar, )aliarse con el padre y no con la pareja no funciona, decidan juntos cuando compartir con los Padres</a:t>
            </a:r>
            <a:r>
              <a:rPr lang="es-CO" dirty="0"/>
              <a:t>.</a:t>
            </a:r>
          </a:p>
        </p:txBody>
      </p:sp>
    </p:spTree>
    <p:extLst>
      <p:ext uri="{BB962C8B-B14F-4D97-AF65-F5344CB8AC3E}">
        <p14:creationId xmlns:p14="http://schemas.microsoft.com/office/powerpoint/2010/main" val="335394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rma&#10;&#10;Descripción generada automáticamente con confianza media">
            <a:extLst>
              <a:ext uri="{FF2B5EF4-FFF2-40B4-BE49-F238E27FC236}">
                <a16:creationId xmlns:a16="http://schemas.microsoft.com/office/drawing/2014/main" id="{1F805889-B264-AA9F-FF92-40D027580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890" y="0"/>
            <a:ext cx="12144110" cy="6858000"/>
          </a:xfrm>
          <a:prstGeom prst="rect">
            <a:avLst/>
          </a:prstGeom>
        </p:spPr>
      </p:pic>
      <p:pic>
        <p:nvPicPr>
          <p:cNvPr id="3" name="Imagen 2" descr="Logotipo&#10;&#10;Descripción generada automáticamente con confianza media">
            <a:extLst>
              <a:ext uri="{FF2B5EF4-FFF2-40B4-BE49-F238E27FC236}">
                <a16:creationId xmlns:a16="http://schemas.microsoft.com/office/drawing/2014/main" id="{CCF30A39-8B23-A048-0058-0CDD145A6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92" y="119269"/>
            <a:ext cx="1563920" cy="1034419"/>
          </a:xfrm>
          <a:prstGeom prst="rect">
            <a:avLst/>
          </a:prstGeom>
        </p:spPr>
      </p:pic>
      <p:sp>
        <p:nvSpPr>
          <p:cNvPr id="5" name="Rectángulo 4">
            <a:extLst>
              <a:ext uri="{FF2B5EF4-FFF2-40B4-BE49-F238E27FC236}">
                <a16:creationId xmlns:a16="http://schemas.microsoft.com/office/drawing/2014/main" id="{2D35CA0C-928A-7F80-A1E8-2C23ECB8553C}"/>
              </a:ext>
            </a:extLst>
          </p:cNvPr>
          <p:cNvSpPr/>
          <p:nvPr/>
        </p:nvSpPr>
        <p:spPr>
          <a:xfrm>
            <a:off x="4258117" y="253464"/>
            <a:ext cx="3130985" cy="923330"/>
          </a:xfrm>
          <a:prstGeom prst="rect">
            <a:avLst/>
          </a:prstGeom>
          <a:noFill/>
        </p:spPr>
        <p:txBody>
          <a:bodyPr wrap="none" lIns="91440" tIns="45720" rIns="91440" bIns="45720">
            <a:spAutoFit/>
          </a:bodyPr>
          <a:lstStyle/>
          <a:p>
            <a:pPr algn="ctr"/>
            <a:r>
              <a:rPr lang="es-ES" sz="5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Actividad </a:t>
            </a:r>
          </a:p>
        </p:txBody>
      </p:sp>
      <p:sp>
        <p:nvSpPr>
          <p:cNvPr id="4" name="Cubo 3">
            <a:extLst>
              <a:ext uri="{FF2B5EF4-FFF2-40B4-BE49-F238E27FC236}">
                <a16:creationId xmlns:a16="http://schemas.microsoft.com/office/drawing/2014/main" id="{C7AD3BAD-07E8-6F7B-231C-A5008F095096}"/>
              </a:ext>
            </a:extLst>
          </p:cNvPr>
          <p:cNvSpPr/>
          <p:nvPr/>
        </p:nvSpPr>
        <p:spPr>
          <a:xfrm>
            <a:off x="1300902" y="2459504"/>
            <a:ext cx="2675353" cy="1938992"/>
          </a:xfrm>
          <a:prstGeom prst="cub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6" name="CuadroTexto 5">
            <a:extLst>
              <a:ext uri="{FF2B5EF4-FFF2-40B4-BE49-F238E27FC236}">
                <a16:creationId xmlns:a16="http://schemas.microsoft.com/office/drawing/2014/main" id="{DD857677-005C-6F39-26FB-BD78BC4A9AB3}"/>
              </a:ext>
            </a:extLst>
          </p:cNvPr>
          <p:cNvSpPr txBox="1"/>
          <p:nvPr/>
        </p:nvSpPr>
        <p:spPr>
          <a:xfrm>
            <a:off x="5559427" y="1638076"/>
            <a:ext cx="4280452" cy="4524315"/>
          </a:xfrm>
          <a:prstGeom prst="rect">
            <a:avLst/>
          </a:prstGeom>
          <a:noFill/>
        </p:spPr>
        <p:txBody>
          <a:bodyPr wrap="square" rtlCol="0">
            <a:spAutoFit/>
          </a:bodyPr>
          <a:lstStyle/>
          <a:p>
            <a:r>
              <a:rPr lang="es-CO" b="1" dirty="0">
                <a:latin typeface="Abadi" panose="020B0604020104020204" pitchFamily="34" charset="0"/>
              </a:rPr>
              <a:t>ACTIVIDAD</a:t>
            </a:r>
          </a:p>
          <a:p>
            <a:pPr marL="342900" indent="-342900">
              <a:buFont typeface="+mj-lt"/>
              <a:buAutoNum type="arabicPeriod"/>
            </a:pPr>
            <a:r>
              <a:rPr lang="es-CO" dirty="0">
                <a:latin typeface="Abadi" panose="020B0604020104020204" pitchFamily="34" charset="0"/>
              </a:rPr>
              <a:t>Toma tu cajita y anota el nombre completo  </a:t>
            </a:r>
          </a:p>
          <a:p>
            <a:pPr marL="342900" indent="-342900">
              <a:buFont typeface="+mj-lt"/>
              <a:buAutoNum type="arabicPeriod"/>
            </a:pPr>
            <a:r>
              <a:rPr lang="es-CO" dirty="0">
                <a:latin typeface="Abadi" panose="020B0604020104020204" pitchFamily="34" charset="0"/>
              </a:rPr>
              <a:t>Escribe 3 cualidades y 3 defectos </a:t>
            </a:r>
          </a:p>
          <a:p>
            <a:pPr marL="342900" indent="-342900">
              <a:buFont typeface="+mj-lt"/>
              <a:buAutoNum type="arabicPeriod"/>
            </a:pPr>
            <a:r>
              <a:rPr lang="es-CO" dirty="0">
                <a:latin typeface="Abadi" panose="020B0604020104020204" pitchFamily="34" charset="0"/>
              </a:rPr>
              <a:t>Luego pásala al del lado derecho con tingo </a:t>
            </a:r>
            <a:r>
              <a:rPr lang="es-CO" dirty="0" err="1">
                <a:latin typeface="Abadi" panose="020B0604020104020204" pitchFamily="34" charset="0"/>
              </a:rPr>
              <a:t>tingo</a:t>
            </a:r>
            <a:r>
              <a:rPr lang="es-CO" dirty="0">
                <a:latin typeface="Abadi" panose="020B0604020104020204" pitchFamily="34" charset="0"/>
              </a:rPr>
              <a:t> tango </a:t>
            </a:r>
          </a:p>
          <a:p>
            <a:pPr marL="342900" indent="-342900">
              <a:buFont typeface="+mj-lt"/>
              <a:buAutoNum type="arabicPeriod"/>
            </a:pPr>
            <a:r>
              <a:rPr lang="es-CO" dirty="0">
                <a:latin typeface="Abadi" panose="020B0604020104020204" pitchFamily="34" charset="0"/>
              </a:rPr>
              <a:t>Y quédate con esa nueva caja </a:t>
            </a:r>
          </a:p>
          <a:p>
            <a:pPr marL="342900" indent="-342900">
              <a:buFont typeface="+mj-lt"/>
              <a:buAutoNum type="arabicPeriod"/>
            </a:pPr>
            <a:r>
              <a:rPr lang="es-CO" dirty="0">
                <a:latin typeface="Abadi" panose="020B0604020104020204" pitchFamily="34" charset="0"/>
              </a:rPr>
              <a:t>Ahora arrúgala con la mano derecha </a:t>
            </a:r>
          </a:p>
          <a:p>
            <a:pPr marL="342900" indent="-342900">
              <a:buFont typeface="+mj-lt"/>
              <a:buAutoNum type="arabicPeriod"/>
            </a:pPr>
            <a:r>
              <a:rPr lang="es-CO" dirty="0">
                <a:latin typeface="Abadi" panose="020B0604020104020204" pitchFamily="34" charset="0"/>
              </a:rPr>
              <a:t>Volvemos a jugar </a:t>
            </a:r>
          </a:p>
          <a:p>
            <a:pPr marL="342900" indent="-342900">
              <a:buFont typeface="+mj-lt"/>
              <a:buAutoNum type="arabicPeriod"/>
            </a:pPr>
            <a:r>
              <a:rPr lang="es-CO" dirty="0">
                <a:latin typeface="Abadi" panose="020B0604020104020204" pitchFamily="34" charset="0"/>
              </a:rPr>
              <a:t>Ahora písala </a:t>
            </a:r>
          </a:p>
          <a:p>
            <a:pPr marL="342900" indent="-342900">
              <a:buFont typeface="+mj-lt"/>
              <a:buAutoNum type="arabicPeriod"/>
            </a:pPr>
            <a:r>
              <a:rPr lang="es-CO" dirty="0">
                <a:latin typeface="Abadi" panose="020B0604020104020204" pitchFamily="34" charset="0"/>
              </a:rPr>
              <a:t>Recógela y volvernos a jugar  </a:t>
            </a:r>
          </a:p>
          <a:p>
            <a:pPr marL="342900" indent="-342900">
              <a:buFont typeface="+mj-lt"/>
              <a:buAutoNum type="arabicPeriod"/>
            </a:pPr>
            <a:r>
              <a:rPr lang="es-CO" dirty="0">
                <a:latin typeface="Abadi" panose="020B0604020104020204" pitchFamily="34" charset="0"/>
              </a:rPr>
              <a:t>Lee el nombre de la persona, ahora rómpela</a:t>
            </a:r>
          </a:p>
          <a:p>
            <a:pPr marL="342900" indent="-342900">
              <a:buFont typeface="+mj-lt"/>
              <a:buAutoNum type="arabicPeriod"/>
            </a:pPr>
            <a:r>
              <a:rPr lang="es-CO" dirty="0">
                <a:latin typeface="Abadi" panose="020B0604020104020204" pitchFamily="34" charset="0"/>
              </a:rPr>
              <a:t>Conserva los trozos de papel de la caja </a:t>
            </a:r>
          </a:p>
          <a:p>
            <a:pPr marL="342900" indent="-342900">
              <a:buFont typeface="+mj-lt"/>
              <a:buAutoNum type="arabicPeriod"/>
            </a:pPr>
            <a:r>
              <a:rPr lang="es-CO" dirty="0">
                <a:latin typeface="Abadi" panose="020B0604020104020204" pitchFamily="34" charset="0"/>
              </a:rPr>
              <a:t>Entrégasela al dueño </a:t>
            </a:r>
          </a:p>
        </p:txBody>
      </p:sp>
    </p:spTree>
    <p:extLst>
      <p:ext uri="{BB962C8B-B14F-4D97-AF65-F5344CB8AC3E}">
        <p14:creationId xmlns:p14="http://schemas.microsoft.com/office/powerpoint/2010/main" val="752563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tipo&#10;&#10;Descripción generada automáticamente con confianza media">
            <a:extLst>
              <a:ext uri="{FF2B5EF4-FFF2-40B4-BE49-F238E27FC236}">
                <a16:creationId xmlns:a16="http://schemas.microsoft.com/office/drawing/2014/main" id="{9048A253-33BB-1C9C-B867-B622281F2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063" y="58387"/>
            <a:ext cx="1275212" cy="843460"/>
          </a:xfrm>
          <a:prstGeom prst="rect">
            <a:avLst/>
          </a:prstGeom>
        </p:spPr>
      </p:pic>
      <p:sp>
        <p:nvSpPr>
          <p:cNvPr id="4" name="CuadroTexto 3">
            <a:extLst>
              <a:ext uri="{FF2B5EF4-FFF2-40B4-BE49-F238E27FC236}">
                <a16:creationId xmlns:a16="http://schemas.microsoft.com/office/drawing/2014/main" id="{0BBCD355-5AF6-5BF2-BB38-25049EB5096D}"/>
              </a:ext>
            </a:extLst>
          </p:cNvPr>
          <p:cNvSpPr txBox="1"/>
          <p:nvPr/>
        </p:nvSpPr>
        <p:spPr>
          <a:xfrm>
            <a:off x="942109" y="1351508"/>
            <a:ext cx="9698182" cy="4154984"/>
          </a:xfrm>
          <a:prstGeom prst="rect">
            <a:avLst/>
          </a:prstGeom>
          <a:noFill/>
        </p:spPr>
        <p:txBody>
          <a:bodyPr wrap="square">
            <a:spAutoFit/>
          </a:bodyPr>
          <a:lstStyle/>
          <a:p>
            <a:r>
              <a:rPr lang="es-CO" sz="2400" b="1" dirty="0">
                <a:latin typeface="Abadi" panose="020B0604020104020204" pitchFamily="34" charset="0"/>
              </a:rPr>
              <a:t>4. Conexión</a:t>
            </a:r>
          </a:p>
          <a:p>
            <a:r>
              <a:rPr lang="es-CO" sz="2400" dirty="0">
                <a:latin typeface="Abadi" panose="020B0604020104020204" pitchFamily="34" charset="0"/>
              </a:rPr>
              <a:t>Como mantener vivo el amor, no se trata de encontrar al indicado sino de volverse el indicado.</a:t>
            </a:r>
          </a:p>
          <a:p>
            <a:r>
              <a:rPr lang="es-CO" sz="2400" dirty="0">
                <a:latin typeface="Abadi" panose="020B0604020104020204" pitchFamily="34" charset="0"/>
              </a:rPr>
              <a:t>-   Crear habito para compartir: Reservar tiempo juntos, hacer algo divertido, planes sencillos para poder tener varias citas.</a:t>
            </a:r>
          </a:p>
          <a:p>
            <a:r>
              <a:rPr lang="es-CO" sz="2400" dirty="0">
                <a:latin typeface="Abadi" panose="020B0604020104020204" pitchFamily="34" charset="0"/>
              </a:rPr>
              <a:t>-   Tiempo de calidad: estar juntos, momentos de gozo, no hablar de la comunidad, del trabajo, planearlo,  dejar de compartir, quitar pantallas</a:t>
            </a:r>
          </a:p>
          <a:p>
            <a:pPr marL="342900" indent="-342900">
              <a:buFontTx/>
              <a:buChar char="-"/>
            </a:pPr>
            <a:r>
              <a:rPr lang="es-CO" sz="2400" dirty="0">
                <a:latin typeface="Abadi" panose="020B0604020104020204" pitchFamily="34" charset="0"/>
              </a:rPr>
              <a:t>Citas divertidas: Encontrar algo que les guste a los dos, como divertirse en los próximos años</a:t>
            </a:r>
          </a:p>
          <a:p>
            <a:pPr marL="342900" indent="-342900">
              <a:buFontTx/>
              <a:buChar char="-"/>
            </a:pPr>
            <a:r>
              <a:rPr lang="es-CO" sz="2400" dirty="0">
                <a:latin typeface="Abadi" panose="020B0604020104020204" pitchFamily="34" charset="0"/>
              </a:rPr>
              <a:t>Descubrir las necesidades de la pareja: que hace sentir amada a la pareja, los 5 lenguajes del amor</a:t>
            </a:r>
          </a:p>
        </p:txBody>
      </p:sp>
    </p:spTree>
    <p:extLst>
      <p:ext uri="{BB962C8B-B14F-4D97-AF65-F5344CB8AC3E}">
        <p14:creationId xmlns:p14="http://schemas.microsoft.com/office/powerpoint/2010/main" val="308412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rma&#10;&#10;Descripción generada automáticamente con confianza media">
            <a:extLst>
              <a:ext uri="{FF2B5EF4-FFF2-40B4-BE49-F238E27FC236}">
                <a16:creationId xmlns:a16="http://schemas.microsoft.com/office/drawing/2014/main" id="{1F805889-B264-AA9F-FF92-40D027580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890" y="0"/>
            <a:ext cx="12144110" cy="6858000"/>
          </a:xfrm>
          <a:prstGeom prst="rect">
            <a:avLst/>
          </a:prstGeom>
        </p:spPr>
      </p:pic>
      <p:pic>
        <p:nvPicPr>
          <p:cNvPr id="3" name="Imagen 2" descr="Logotipo&#10;&#10;Descripción generada automáticamente con confianza media">
            <a:extLst>
              <a:ext uri="{FF2B5EF4-FFF2-40B4-BE49-F238E27FC236}">
                <a16:creationId xmlns:a16="http://schemas.microsoft.com/office/drawing/2014/main" id="{CCF30A39-8B23-A048-0058-0CDD145A6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92" y="119269"/>
            <a:ext cx="1563920" cy="1034419"/>
          </a:xfrm>
          <a:prstGeom prst="rect">
            <a:avLst/>
          </a:prstGeom>
        </p:spPr>
      </p:pic>
      <p:sp>
        <p:nvSpPr>
          <p:cNvPr id="6" name="Rectángulo 5">
            <a:extLst>
              <a:ext uri="{FF2B5EF4-FFF2-40B4-BE49-F238E27FC236}">
                <a16:creationId xmlns:a16="http://schemas.microsoft.com/office/drawing/2014/main" id="{BA8AEEC1-2BE1-47DE-B445-BE34215010A6}"/>
              </a:ext>
            </a:extLst>
          </p:cNvPr>
          <p:cNvSpPr/>
          <p:nvPr/>
        </p:nvSpPr>
        <p:spPr>
          <a:xfrm>
            <a:off x="1290883" y="884796"/>
            <a:ext cx="6112070" cy="1754326"/>
          </a:xfrm>
          <a:prstGeom prst="rect">
            <a:avLst/>
          </a:prstGeom>
          <a:noFill/>
        </p:spPr>
        <p:txBody>
          <a:bodyPr wrap="square" lIns="91440" tIns="45720" rIns="91440" bIns="45720">
            <a:spAutoFit/>
          </a:bodyPr>
          <a:lstStyle/>
          <a:p>
            <a:pPr algn="ctr"/>
            <a:r>
              <a:rPr lang="es-E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ACTIVIDA EN CASA- </a:t>
            </a:r>
          </a:p>
          <a:p>
            <a:pPr algn="ctr"/>
            <a:r>
              <a:rPr lang="es-E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TEST PRÁCTICO PARA PAREJAS</a:t>
            </a:r>
            <a:endParaRPr lang="es-ES" sz="3600" b="1" cap="none" spc="0" dirty="0">
              <a:ln w="0"/>
              <a:latin typeface="Aharoni" panose="02010803020104030203" pitchFamily="2" charset="-79"/>
              <a:cs typeface="Aharoni" panose="02010803020104030203" pitchFamily="2" charset="-79"/>
            </a:endParaRPr>
          </a:p>
        </p:txBody>
      </p:sp>
      <p:pic>
        <p:nvPicPr>
          <p:cNvPr id="7" name="Imagen 6" descr="Imagen que contiene mujer, gente, tabla, hombre&#10;&#10;Descripción generada automáticamente">
            <a:extLst>
              <a:ext uri="{FF2B5EF4-FFF2-40B4-BE49-F238E27FC236}">
                <a16:creationId xmlns:a16="http://schemas.microsoft.com/office/drawing/2014/main" id="{46B28602-1F45-4776-24A3-87AAE4C30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8430" y="0"/>
            <a:ext cx="3823570" cy="6858000"/>
          </a:xfrm>
          <a:prstGeom prst="rect">
            <a:avLst/>
          </a:prstGeom>
        </p:spPr>
      </p:pic>
      <p:pic>
        <p:nvPicPr>
          <p:cNvPr id="13" name="Imagen 12">
            <a:extLst>
              <a:ext uri="{FF2B5EF4-FFF2-40B4-BE49-F238E27FC236}">
                <a16:creationId xmlns:a16="http://schemas.microsoft.com/office/drawing/2014/main" id="{BC2A4DE6-C2E1-A9FF-4BA3-1C6DA64C9BC5}"/>
              </a:ext>
            </a:extLst>
          </p:cNvPr>
          <p:cNvPicPr>
            <a:picLocks noChangeAspect="1"/>
          </p:cNvPicPr>
          <p:nvPr/>
        </p:nvPicPr>
        <p:blipFill>
          <a:blip r:embed="rId5"/>
          <a:stretch>
            <a:fillRect/>
          </a:stretch>
        </p:blipFill>
        <p:spPr>
          <a:xfrm>
            <a:off x="675518" y="2639122"/>
            <a:ext cx="7075879" cy="3376276"/>
          </a:xfrm>
          <a:prstGeom prst="rect">
            <a:avLst/>
          </a:prstGeom>
        </p:spPr>
      </p:pic>
    </p:spTree>
    <p:extLst>
      <p:ext uri="{BB962C8B-B14F-4D97-AF65-F5344CB8AC3E}">
        <p14:creationId xmlns:p14="http://schemas.microsoft.com/office/powerpoint/2010/main" val="2335694215"/>
      </p:ext>
    </p:extLst>
  </p:cSld>
  <p:clrMapOvr>
    <a:masterClrMapping/>
  </p:clrMapOvr>
  <mc:AlternateContent xmlns:mc="http://schemas.openxmlformats.org/markup-compatibility/2006" xmlns:p14="http://schemas.microsoft.com/office/powerpoint/2010/main">
    <mc:Choice Requires="p14">
      <p:transition spd="slow" p14:dur="2000" advTm="119386"/>
    </mc:Choice>
    <mc:Fallback xmlns="">
      <p:transition spd="slow" advTm="1193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rma&#10;&#10;Descripción generada automáticamente con confianza media">
            <a:extLst>
              <a:ext uri="{FF2B5EF4-FFF2-40B4-BE49-F238E27FC236}">
                <a16:creationId xmlns:a16="http://schemas.microsoft.com/office/drawing/2014/main" id="{1F805889-B264-AA9F-FF92-40D027580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890" y="0"/>
            <a:ext cx="12144110" cy="6858000"/>
          </a:xfrm>
          <a:prstGeom prst="rect">
            <a:avLst/>
          </a:prstGeom>
        </p:spPr>
      </p:pic>
      <p:pic>
        <p:nvPicPr>
          <p:cNvPr id="3" name="Imagen 2" descr="Logotipo&#10;&#10;Descripción generada automáticamente con confianza media">
            <a:extLst>
              <a:ext uri="{FF2B5EF4-FFF2-40B4-BE49-F238E27FC236}">
                <a16:creationId xmlns:a16="http://schemas.microsoft.com/office/drawing/2014/main" id="{CCF30A39-8B23-A048-0058-0CDD145A6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92" y="119269"/>
            <a:ext cx="1563920" cy="1034419"/>
          </a:xfrm>
          <a:prstGeom prst="rect">
            <a:avLst/>
          </a:prstGeom>
        </p:spPr>
      </p:pic>
      <p:sp>
        <p:nvSpPr>
          <p:cNvPr id="5" name="Rectángulo 4">
            <a:extLst>
              <a:ext uri="{FF2B5EF4-FFF2-40B4-BE49-F238E27FC236}">
                <a16:creationId xmlns:a16="http://schemas.microsoft.com/office/drawing/2014/main" id="{2D35CA0C-928A-7F80-A1E8-2C23ECB8553C}"/>
              </a:ext>
            </a:extLst>
          </p:cNvPr>
          <p:cNvSpPr/>
          <p:nvPr/>
        </p:nvSpPr>
        <p:spPr>
          <a:xfrm>
            <a:off x="875098" y="2262373"/>
            <a:ext cx="9619942" cy="1323439"/>
          </a:xfrm>
          <a:prstGeom prst="rect">
            <a:avLst/>
          </a:prstGeom>
          <a:noFill/>
        </p:spPr>
        <p:txBody>
          <a:bodyPr wrap="none" lIns="91440" tIns="45720" rIns="91440" bIns="45720">
            <a:spAutoFit/>
          </a:bodyPr>
          <a:lstStyle/>
          <a:p>
            <a:pPr algn="ctr"/>
            <a:r>
              <a:rPr lang="es-ES" sz="80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PANORAMA ACTUAL </a:t>
            </a:r>
          </a:p>
        </p:txBody>
      </p:sp>
    </p:spTree>
    <p:extLst>
      <p:ext uri="{BB962C8B-B14F-4D97-AF65-F5344CB8AC3E}">
        <p14:creationId xmlns:p14="http://schemas.microsoft.com/office/powerpoint/2010/main" val="274547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rma&#10;&#10;Descripción generada automáticamente con confianza media">
            <a:extLst>
              <a:ext uri="{FF2B5EF4-FFF2-40B4-BE49-F238E27FC236}">
                <a16:creationId xmlns:a16="http://schemas.microsoft.com/office/drawing/2014/main" id="{1F805889-B264-AA9F-FF92-40D027580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890" y="0"/>
            <a:ext cx="12144110" cy="6858000"/>
          </a:xfrm>
          <a:prstGeom prst="rect">
            <a:avLst/>
          </a:prstGeom>
        </p:spPr>
      </p:pic>
      <p:pic>
        <p:nvPicPr>
          <p:cNvPr id="3" name="Imagen 2" descr="Logotipo&#10;&#10;Descripción generada automáticamente con confianza media">
            <a:extLst>
              <a:ext uri="{FF2B5EF4-FFF2-40B4-BE49-F238E27FC236}">
                <a16:creationId xmlns:a16="http://schemas.microsoft.com/office/drawing/2014/main" id="{CCF30A39-8B23-A048-0058-0CDD145A6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92" y="119269"/>
            <a:ext cx="1563920" cy="1034419"/>
          </a:xfrm>
          <a:prstGeom prst="rect">
            <a:avLst/>
          </a:prstGeom>
        </p:spPr>
      </p:pic>
      <p:sp>
        <p:nvSpPr>
          <p:cNvPr id="8" name="Rectángulo 7">
            <a:extLst>
              <a:ext uri="{FF2B5EF4-FFF2-40B4-BE49-F238E27FC236}">
                <a16:creationId xmlns:a16="http://schemas.microsoft.com/office/drawing/2014/main" id="{78445341-008E-6B49-1725-10BE4FB7ADC9}"/>
              </a:ext>
            </a:extLst>
          </p:cNvPr>
          <p:cNvSpPr/>
          <p:nvPr/>
        </p:nvSpPr>
        <p:spPr>
          <a:xfrm>
            <a:off x="251792" y="2427881"/>
            <a:ext cx="8230075" cy="400110"/>
          </a:xfrm>
          <a:prstGeom prst="rect">
            <a:avLst/>
          </a:prstGeom>
          <a:noFill/>
        </p:spPr>
        <p:txBody>
          <a:bodyPr wrap="none" lIns="91440" tIns="45720" rIns="91440" bIns="45720">
            <a:spAutoFit/>
          </a:bodyPr>
          <a:lstStyle/>
          <a:p>
            <a:pPr algn="ctr"/>
            <a:r>
              <a:rPr lang="es-ES" sz="2000" b="1" i="0" dirty="0">
                <a:effectLst/>
                <a:latin typeface="OpenSans-Regular"/>
              </a:rPr>
              <a:t>(n=1044) jóvenes universitarios Colombianos con edades entre 18 y 27 años</a:t>
            </a:r>
            <a:endParaRPr lang="es-ES" sz="5400" b="1" cap="none" spc="0" dirty="0">
              <a:ln w="0"/>
              <a:effectLst>
                <a:outerShdw blurRad="38100" dist="25400" dir="5400000" algn="ctr" rotWithShape="0">
                  <a:srgbClr val="6E747A">
                    <a:alpha val="43000"/>
                  </a:srgbClr>
                </a:outerShdw>
              </a:effectLst>
              <a:latin typeface="Abadi" panose="020B0604020104020204" pitchFamily="34" charset="0"/>
            </a:endParaRPr>
          </a:p>
        </p:txBody>
      </p:sp>
      <p:sp>
        <p:nvSpPr>
          <p:cNvPr id="10" name="CuadroTexto 9">
            <a:extLst>
              <a:ext uri="{FF2B5EF4-FFF2-40B4-BE49-F238E27FC236}">
                <a16:creationId xmlns:a16="http://schemas.microsoft.com/office/drawing/2014/main" id="{DFCEDDD3-9CB4-B0F7-A51E-3155B1F30ED8}"/>
              </a:ext>
            </a:extLst>
          </p:cNvPr>
          <p:cNvSpPr txBox="1"/>
          <p:nvPr/>
        </p:nvSpPr>
        <p:spPr>
          <a:xfrm>
            <a:off x="330034" y="1589973"/>
            <a:ext cx="10594574" cy="646331"/>
          </a:xfrm>
          <a:prstGeom prst="rect">
            <a:avLst/>
          </a:prstGeom>
          <a:noFill/>
        </p:spPr>
        <p:txBody>
          <a:bodyPr wrap="square">
            <a:spAutoFit/>
          </a:bodyPr>
          <a:lstStyle/>
          <a:p>
            <a:pPr algn="ctr"/>
            <a:r>
              <a:rPr lang="es-ES" b="0" i="0" dirty="0">
                <a:effectLst/>
                <a:latin typeface="Abadi" panose="020B0604020104020204" pitchFamily="34" charset="0"/>
              </a:rPr>
              <a:t>Mundialmente la violencia en las relaciones de noviazgo entre jóvenes se considera una problemática de salud pública debido a su alta prevalencia. </a:t>
            </a:r>
            <a:endParaRPr lang="es-CO" dirty="0">
              <a:latin typeface="Abadi" panose="020B0604020104020204" pitchFamily="34" charset="0"/>
            </a:endParaRPr>
          </a:p>
        </p:txBody>
      </p:sp>
      <p:sp>
        <p:nvSpPr>
          <p:cNvPr id="12" name="CuadroTexto 11">
            <a:extLst>
              <a:ext uri="{FF2B5EF4-FFF2-40B4-BE49-F238E27FC236}">
                <a16:creationId xmlns:a16="http://schemas.microsoft.com/office/drawing/2014/main" id="{F306C399-AFEF-4354-1B06-A00573A7E0E0}"/>
              </a:ext>
            </a:extLst>
          </p:cNvPr>
          <p:cNvSpPr txBox="1"/>
          <p:nvPr/>
        </p:nvSpPr>
        <p:spPr>
          <a:xfrm>
            <a:off x="251792" y="3066433"/>
            <a:ext cx="11111951" cy="1754326"/>
          </a:xfrm>
          <a:prstGeom prst="rect">
            <a:avLst/>
          </a:prstGeom>
          <a:noFill/>
        </p:spPr>
        <p:txBody>
          <a:bodyPr wrap="square">
            <a:spAutoFit/>
          </a:bodyPr>
          <a:lstStyle/>
          <a:p>
            <a:pPr marL="285750" indent="-285750">
              <a:buFontTx/>
              <a:buChar char="-"/>
            </a:pPr>
            <a:r>
              <a:rPr lang="es-ES" b="0" i="0" dirty="0">
                <a:effectLst/>
                <a:latin typeface="Abadi" panose="020B0604020104020204" pitchFamily="34" charset="0"/>
              </a:rPr>
              <a:t>El 96.9% de los participantes han cometido al menos un comportamiento violento o de maltrato en sus relaciones de pareja durante los últimos doce meses</a:t>
            </a:r>
          </a:p>
          <a:p>
            <a:pPr marL="285750" indent="-285750">
              <a:buFontTx/>
              <a:buChar char="-"/>
            </a:pPr>
            <a:r>
              <a:rPr lang="es-ES" b="0" i="0" dirty="0">
                <a:effectLst/>
                <a:latin typeface="Abadi" panose="020B0604020104020204" pitchFamily="34" charset="0"/>
              </a:rPr>
              <a:t>El 93,2% refieren haber recibido comportamientos violentos por parte de sus parejas</a:t>
            </a:r>
          </a:p>
          <a:p>
            <a:pPr marL="285750" indent="-285750">
              <a:buFontTx/>
              <a:buChar char="-"/>
            </a:pPr>
            <a:r>
              <a:rPr lang="es-ES" b="0" i="0" dirty="0">
                <a:effectLst/>
                <a:latin typeface="Abadi" panose="020B0604020104020204" pitchFamily="34" charset="0"/>
              </a:rPr>
              <a:t>El 94.8% expresó haber cometido violencia verbal-emocional hacia su pareja con diferencias estadísticas significativas para el género femenino</a:t>
            </a:r>
            <a:r>
              <a:rPr lang="es-ES" dirty="0">
                <a:latin typeface="Abadi" panose="020B0604020104020204" pitchFamily="34" charset="0"/>
              </a:rPr>
              <a:t>.</a:t>
            </a:r>
          </a:p>
          <a:p>
            <a:pPr marL="285750" indent="-285750">
              <a:buFontTx/>
              <a:buChar char="-"/>
            </a:pPr>
            <a:r>
              <a:rPr lang="es-ES" b="0" i="0" dirty="0">
                <a:effectLst/>
                <a:latin typeface="Abadi" panose="020B0604020104020204" pitchFamily="34" charset="0"/>
              </a:rPr>
              <a:t>El 51.1% manifestó victimización física frente al 62.2% que expresó haberlo ejecutado.</a:t>
            </a:r>
            <a:endParaRPr lang="es-CO" dirty="0">
              <a:latin typeface="Abadi" panose="020B0604020104020204" pitchFamily="34" charset="0"/>
            </a:endParaRPr>
          </a:p>
        </p:txBody>
      </p:sp>
      <p:sp>
        <p:nvSpPr>
          <p:cNvPr id="14" name="CuadroTexto 13">
            <a:extLst>
              <a:ext uri="{FF2B5EF4-FFF2-40B4-BE49-F238E27FC236}">
                <a16:creationId xmlns:a16="http://schemas.microsoft.com/office/drawing/2014/main" id="{64536642-BA53-4660-E093-CBF6E120D129}"/>
              </a:ext>
            </a:extLst>
          </p:cNvPr>
          <p:cNvSpPr txBox="1"/>
          <p:nvPr/>
        </p:nvSpPr>
        <p:spPr>
          <a:xfrm>
            <a:off x="281029" y="5094490"/>
            <a:ext cx="8038483" cy="369332"/>
          </a:xfrm>
          <a:prstGeom prst="rect">
            <a:avLst/>
          </a:prstGeom>
          <a:noFill/>
        </p:spPr>
        <p:txBody>
          <a:bodyPr wrap="square">
            <a:spAutoFit/>
          </a:bodyPr>
          <a:lstStyle/>
          <a:p>
            <a:r>
              <a:rPr lang="es-ES" b="1" i="0" dirty="0">
                <a:solidFill>
                  <a:srgbClr val="777777"/>
                </a:solidFill>
                <a:effectLst/>
                <a:latin typeface="OpenSans-Regular"/>
              </a:rPr>
              <a:t> </a:t>
            </a:r>
            <a:r>
              <a:rPr lang="es-ES" b="1" i="0" dirty="0">
                <a:effectLst/>
                <a:latin typeface="Abadi" panose="020B0604020104020204" pitchFamily="34" charset="0"/>
              </a:rPr>
              <a:t>Clasifican la violencia de pareja en tres tipos: violencia psicológica, física y sexual</a:t>
            </a:r>
            <a:endParaRPr lang="es-CO" b="1" dirty="0">
              <a:latin typeface="Abadi" panose="020B0604020104020204" pitchFamily="34" charset="0"/>
            </a:endParaRPr>
          </a:p>
        </p:txBody>
      </p:sp>
      <p:sp>
        <p:nvSpPr>
          <p:cNvPr id="16" name="CuadroTexto 15">
            <a:extLst>
              <a:ext uri="{FF2B5EF4-FFF2-40B4-BE49-F238E27FC236}">
                <a16:creationId xmlns:a16="http://schemas.microsoft.com/office/drawing/2014/main" id="{1DAAB986-1CCD-D1B3-EA94-EF034B20D54F}"/>
              </a:ext>
            </a:extLst>
          </p:cNvPr>
          <p:cNvSpPr txBox="1"/>
          <p:nvPr/>
        </p:nvSpPr>
        <p:spPr>
          <a:xfrm>
            <a:off x="330034" y="5606913"/>
            <a:ext cx="9633475" cy="923330"/>
          </a:xfrm>
          <a:prstGeom prst="rect">
            <a:avLst/>
          </a:prstGeom>
          <a:noFill/>
        </p:spPr>
        <p:txBody>
          <a:bodyPr wrap="square">
            <a:spAutoFit/>
          </a:bodyPr>
          <a:lstStyle/>
          <a:p>
            <a:r>
              <a:rPr lang="es-ES" b="0" i="0" dirty="0">
                <a:effectLst/>
                <a:latin typeface="Abadi" panose="020B0604020104020204" pitchFamily="34" charset="0"/>
              </a:rPr>
              <a:t>Se puede confundir con expresiones de “amor”, por ejemplo: control de redes sociales, celos, control de la otra persona, violencia verbal, aislamiento, confusión emocional, sometimiento económico, acoso, etc.</a:t>
            </a:r>
            <a:endParaRPr lang="es-CO" dirty="0">
              <a:latin typeface="Abadi" panose="020B0604020104020204" pitchFamily="34" charset="0"/>
            </a:endParaRPr>
          </a:p>
        </p:txBody>
      </p:sp>
      <p:sp>
        <p:nvSpPr>
          <p:cNvPr id="5" name="Rectángulo 4">
            <a:extLst>
              <a:ext uri="{FF2B5EF4-FFF2-40B4-BE49-F238E27FC236}">
                <a16:creationId xmlns:a16="http://schemas.microsoft.com/office/drawing/2014/main" id="{2D35CA0C-928A-7F80-A1E8-2C23ECB8553C}"/>
              </a:ext>
            </a:extLst>
          </p:cNvPr>
          <p:cNvSpPr/>
          <p:nvPr/>
        </p:nvSpPr>
        <p:spPr>
          <a:xfrm>
            <a:off x="3819774" y="253213"/>
            <a:ext cx="3615093" cy="923330"/>
          </a:xfrm>
          <a:prstGeom prst="rect">
            <a:avLst/>
          </a:prstGeom>
          <a:noFill/>
        </p:spPr>
        <p:txBody>
          <a:bodyPr wrap="none" lIns="91440" tIns="45720" rIns="91440" bIns="45720">
            <a:spAutoFit/>
          </a:bodyPr>
          <a:lstStyle/>
          <a:p>
            <a:pPr algn="ctr"/>
            <a:r>
              <a:rPr lang="es-ES" sz="5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Estadísticas</a:t>
            </a:r>
          </a:p>
        </p:txBody>
      </p:sp>
    </p:spTree>
    <p:extLst>
      <p:ext uri="{BB962C8B-B14F-4D97-AF65-F5344CB8AC3E}">
        <p14:creationId xmlns:p14="http://schemas.microsoft.com/office/powerpoint/2010/main" val="147843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con confianza media">
            <a:extLst>
              <a:ext uri="{FF2B5EF4-FFF2-40B4-BE49-F238E27FC236}">
                <a16:creationId xmlns:a16="http://schemas.microsoft.com/office/drawing/2014/main" id="{CCF30A39-8B23-A048-0058-0CDD145A6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2" y="119269"/>
            <a:ext cx="1563920" cy="1034419"/>
          </a:xfrm>
          <a:prstGeom prst="rect">
            <a:avLst/>
          </a:prstGeom>
        </p:spPr>
      </p:pic>
      <p:sp>
        <p:nvSpPr>
          <p:cNvPr id="18" name="CuadroTexto 17">
            <a:extLst>
              <a:ext uri="{FF2B5EF4-FFF2-40B4-BE49-F238E27FC236}">
                <a16:creationId xmlns:a16="http://schemas.microsoft.com/office/drawing/2014/main" id="{8C39E8A8-BCEC-A60C-D498-608C294ADC7A}"/>
              </a:ext>
            </a:extLst>
          </p:cNvPr>
          <p:cNvSpPr txBox="1"/>
          <p:nvPr/>
        </p:nvSpPr>
        <p:spPr>
          <a:xfrm>
            <a:off x="434776" y="3078374"/>
            <a:ext cx="7811679" cy="2585323"/>
          </a:xfrm>
          <a:prstGeom prst="rect">
            <a:avLst/>
          </a:prstGeom>
          <a:noFill/>
        </p:spPr>
        <p:txBody>
          <a:bodyPr wrap="square">
            <a:spAutoFit/>
          </a:bodyPr>
          <a:lstStyle/>
          <a:p>
            <a:r>
              <a:rPr lang="es-ES" b="1" i="0" dirty="0">
                <a:effectLst/>
                <a:latin typeface="Abadi" panose="020B0604020104020204" pitchFamily="34" charset="0"/>
              </a:rPr>
              <a:t>Repercusiones en la salud mental:</a:t>
            </a:r>
          </a:p>
          <a:p>
            <a:pPr marL="285750" indent="-285750">
              <a:buFont typeface="Arial" panose="020B0604020202020204" pitchFamily="34" charset="0"/>
              <a:buChar char="•"/>
            </a:pPr>
            <a:r>
              <a:rPr lang="es-ES" dirty="0">
                <a:latin typeface="Abadi" panose="020B0604020104020204" pitchFamily="34" charset="0"/>
              </a:rPr>
              <a:t>B</a:t>
            </a:r>
            <a:r>
              <a:rPr lang="es-ES" b="0" i="0" dirty="0">
                <a:effectLst/>
                <a:latin typeface="Abadi" panose="020B0604020104020204" pitchFamily="34" charset="0"/>
              </a:rPr>
              <a:t>aja autoestima</a:t>
            </a:r>
            <a:r>
              <a:rPr lang="es-ES" dirty="0">
                <a:latin typeface="Abadi" panose="020B0604020104020204" pitchFamily="34" charset="0"/>
              </a:rPr>
              <a:t> </a:t>
            </a:r>
          </a:p>
          <a:p>
            <a:pPr marL="285750" indent="-285750">
              <a:buFont typeface="Arial" panose="020B0604020202020204" pitchFamily="34" charset="0"/>
              <a:buChar char="•"/>
            </a:pPr>
            <a:r>
              <a:rPr lang="es-ES" b="0" i="0" dirty="0">
                <a:effectLst/>
                <a:latin typeface="Abadi" panose="020B0604020104020204" pitchFamily="34" charset="0"/>
              </a:rPr>
              <a:t>Bajo rendimiento académico</a:t>
            </a:r>
            <a:endParaRPr lang="es-ES" dirty="0">
              <a:latin typeface="Abadi" panose="020B0604020104020204" pitchFamily="34" charset="0"/>
            </a:endParaRPr>
          </a:p>
          <a:p>
            <a:pPr marL="285750" indent="-285750">
              <a:buFont typeface="Arial" panose="020B0604020202020204" pitchFamily="34" charset="0"/>
              <a:buChar char="•"/>
            </a:pPr>
            <a:r>
              <a:rPr lang="es-ES" b="0" i="0" dirty="0">
                <a:effectLst/>
                <a:latin typeface="Abadi" panose="020B0604020104020204" pitchFamily="34" charset="0"/>
              </a:rPr>
              <a:t>sintomatología ansiosa y depresiva acompañada</a:t>
            </a:r>
          </a:p>
          <a:p>
            <a:pPr marL="285750" indent="-285750">
              <a:buFont typeface="Arial" panose="020B0604020202020204" pitchFamily="34" charset="0"/>
              <a:buChar char="•"/>
            </a:pPr>
            <a:r>
              <a:rPr lang="es-ES" b="0" i="0" dirty="0">
                <a:effectLst/>
                <a:latin typeface="Abadi" panose="020B0604020104020204" pitchFamily="34" charset="0"/>
              </a:rPr>
              <a:t>ideas e intentos suicidas</a:t>
            </a:r>
            <a:endParaRPr lang="es-ES" dirty="0">
              <a:latin typeface="Abadi" panose="020B0604020104020204" pitchFamily="34" charset="0"/>
            </a:endParaRPr>
          </a:p>
          <a:p>
            <a:pPr marL="285750" indent="-285750">
              <a:buFont typeface="Arial" panose="020B0604020202020204" pitchFamily="34" charset="0"/>
              <a:buChar char="•"/>
            </a:pPr>
            <a:r>
              <a:rPr lang="es-ES" b="0" i="0" dirty="0">
                <a:effectLst/>
                <a:latin typeface="Abadi" panose="020B0604020104020204" pitchFamily="34" charset="0"/>
              </a:rPr>
              <a:t>consumo problemático de bebidas alcohólicas y sustancias ilegales</a:t>
            </a:r>
          </a:p>
          <a:p>
            <a:pPr marL="285750" indent="-285750">
              <a:buFont typeface="Arial" panose="020B0604020202020204" pitchFamily="34" charset="0"/>
              <a:buChar char="•"/>
            </a:pPr>
            <a:r>
              <a:rPr lang="es-ES" dirty="0">
                <a:latin typeface="Abadi" panose="020B0604020104020204" pitchFamily="34" charset="0"/>
              </a:rPr>
              <a:t>P</a:t>
            </a:r>
            <a:r>
              <a:rPr lang="es-ES" b="0" i="0" dirty="0">
                <a:effectLst/>
                <a:latin typeface="Abadi" panose="020B0604020104020204" pitchFamily="34" charset="0"/>
              </a:rPr>
              <a:t>racticar conductas sexuales de riesgo</a:t>
            </a:r>
          </a:p>
          <a:p>
            <a:pPr marL="285750" indent="-285750">
              <a:buFont typeface="Arial" panose="020B0604020202020204" pitchFamily="34" charset="0"/>
              <a:buChar char="•"/>
            </a:pPr>
            <a:r>
              <a:rPr lang="es-ES" dirty="0">
                <a:latin typeface="Abadi" panose="020B0604020104020204" pitchFamily="34" charset="0"/>
              </a:rPr>
              <a:t>C</a:t>
            </a:r>
            <a:r>
              <a:rPr lang="es-ES" b="0" i="0" dirty="0">
                <a:effectLst/>
                <a:latin typeface="Abadi" panose="020B0604020104020204" pitchFamily="34" charset="0"/>
              </a:rPr>
              <a:t>ometer violencia interpersonal y/o abuso en futuras relaciones o contextos</a:t>
            </a:r>
            <a:r>
              <a:rPr lang="es-ES" b="0" i="0" dirty="0">
                <a:solidFill>
                  <a:srgbClr val="777777"/>
                </a:solidFill>
                <a:effectLst/>
                <a:latin typeface="OpenSans-Regular"/>
              </a:rPr>
              <a:t>.</a:t>
            </a:r>
            <a:endParaRPr lang="es-CO" dirty="0"/>
          </a:p>
        </p:txBody>
      </p:sp>
      <p:sp>
        <p:nvSpPr>
          <p:cNvPr id="5" name="Rectángulo 4">
            <a:extLst>
              <a:ext uri="{FF2B5EF4-FFF2-40B4-BE49-F238E27FC236}">
                <a16:creationId xmlns:a16="http://schemas.microsoft.com/office/drawing/2014/main" id="{2D35CA0C-928A-7F80-A1E8-2C23ECB8553C}"/>
              </a:ext>
            </a:extLst>
          </p:cNvPr>
          <p:cNvSpPr/>
          <p:nvPr/>
        </p:nvSpPr>
        <p:spPr>
          <a:xfrm>
            <a:off x="4016060" y="253464"/>
            <a:ext cx="3615093" cy="923330"/>
          </a:xfrm>
          <a:prstGeom prst="rect">
            <a:avLst/>
          </a:prstGeom>
          <a:noFill/>
        </p:spPr>
        <p:txBody>
          <a:bodyPr wrap="none" lIns="91440" tIns="45720" rIns="91440" bIns="45720">
            <a:spAutoFit/>
          </a:bodyPr>
          <a:lstStyle/>
          <a:p>
            <a:pPr algn="ctr"/>
            <a:r>
              <a:rPr lang="es-ES" sz="5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Estadísticas</a:t>
            </a:r>
          </a:p>
        </p:txBody>
      </p:sp>
      <p:sp>
        <p:nvSpPr>
          <p:cNvPr id="9" name="CuadroTexto 8">
            <a:extLst>
              <a:ext uri="{FF2B5EF4-FFF2-40B4-BE49-F238E27FC236}">
                <a16:creationId xmlns:a16="http://schemas.microsoft.com/office/drawing/2014/main" id="{39B0166E-E997-55E8-6A94-475034E72306}"/>
              </a:ext>
            </a:extLst>
          </p:cNvPr>
          <p:cNvSpPr txBox="1"/>
          <p:nvPr/>
        </p:nvSpPr>
        <p:spPr>
          <a:xfrm>
            <a:off x="4802425" y="1675166"/>
            <a:ext cx="6888061" cy="1569660"/>
          </a:xfrm>
          <a:prstGeom prst="rect">
            <a:avLst/>
          </a:prstGeom>
          <a:noFill/>
        </p:spPr>
        <p:txBody>
          <a:bodyPr wrap="square">
            <a:spAutoFit/>
          </a:bodyPr>
          <a:lstStyle>
            <a:defPPr>
              <a:defRPr lang="es-CO"/>
            </a:defPPr>
            <a:lvl1pPr>
              <a:defRPr b="1" i="0">
                <a:solidFill>
                  <a:srgbClr val="777777"/>
                </a:solidFill>
                <a:effectLst/>
                <a:latin typeface="OpenSans-Regular"/>
              </a:defRPr>
            </a:lvl1pPr>
          </a:lstStyle>
          <a:p>
            <a:pPr algn="just"/>
            <a:r>
              <a:rPr lang="es-ES" sz="2400" dirty="0">
                <a:solidFill>
                  <a:schemeClr val="tx1"/>
                </a:solidFill>
                <a:latin typeface="Abadi" panose="020B0604020104020204" pitchFamily="34" charset="0"/>
              </a:rPr>
              <a:t> Según las estadísticas de Medicina Legal, el año pasado 1.021 mujeres fueron asesinadas en el país. De manera alarmante, en 134 de esos casos, el presunto responsable fue su pareja o expareja</a:t>
            </a:r>
          </a:p>
        </p:txBody>
      </p:sp>
      <p:sp>
        <p:nvSpPr>
          <p:cNvPr id="13" name="CuadroTexto 12">
            <a:extLst>
              <a:ext uri="{FF2B5EF4-FFF2-40B4-BE49-F238E27FC236}">
                <a16:creationId xmlns:a16="http://schemas.microsoft.com/office/drawing/2014/main" id="{E21A5680-9144-0C5A-EC53-6A6C2D8FED51}"/>
              </a:ext>
            </a:extLst>
          </p:cNvPr>
          <p:cNvSpPr txBox="1"/>
          <p:nvPr/>
        </p:nvSpPr>
        <p:spPr>
          <a:xfrm>
            <a:off x="4946073" y="5663697"/>
            <a:ext cx="6317673" cy="830997"/>
          </a:xfrm>
          <a:prstGeom prst="rect">
            <a:avLst/>
          </a:prstGeom>
          <a:noFill/>
        </p:spPr>
        <p:txBody>
          <a:bodyPr wrap="square">
            <a:spAutoFit/>
          </a:bodyPr>
          <a:lstStyle>
            <a:defPPr>
              <a:defRPr lang="es-CO"/>
            </a:defPPr>
            <a:lvl1pPr>
              <a:defRPr b="1" i="0">
                <a:solidFill>
                  <a:srgbClr val="777777"/>
                </a:solidFill>
                <a:effectLst/>
                <a:latin typeface="OpenSans-Regular"/>
              </a:defRPr>
            </a:lvl1pPr>
          </a:lstStyle>
          <a:p>
            <a:r>
              <a:rPr lang="es-ES" sz="2400" dirty="0">
                <a:solidFill>
                  <a:schemeClr val="tx1"/>
                </a:solidFill>
                <a:latin typeface="Abadi" panose="020B0604020104020204" pitchFamily="34" charset="0"/>
              </a:rPr>
              <a:t>Cantidad de casos: En 2016, se reportaron 48 casos de hombres asesinados por sus parejas. </a:t>
            </a:r>
          </a:p>
        </p:txBody>
      </p:sp>
    </p:spTree>
    <p:extLst>
      <p:ext uri="{BB962C8B-B14F-4D97-AF65-F5344CB8AC3E}">
        <p14:creationId xmlns:p14="http://schemas.microsoft.com/office/powerpoint/2010/main" val="201603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A19937EA-292A-2DF1-41B4-14D321CFFDAA}"/>
              </a:ext>
            </a:extLst>
          </p:cNvPr>
          <p:cNvSpPr txBox="1"/>
          <p:nvPr/>
        </p:nvSpPr>
        <p:spPr>
          <a:xfrm>
            <a:off x="313427" y="313303"/>
            <a:ext cx="11878573" cy="1569660"/>
          </a:xfrm>
          <a:prstGeom prst="rect">
            <a:avLst/>
          </a:prstGeom>
          <a:noFill/>
        </p:spPr>
        <p:txBody>
          <a:bodyPr wrap="square">
            <a:spAutoFit/>
          </a:bodyPr>
          <a:lstStyle/>
          <a:p>
            <a:pPr algn="just"/>
            <a:r>
              <a:rPr lang="es-ES" sz="2400" b="0" i="0" dirty="0">
                <a:solidFill>
                  <a:srgbClr val="3B3B3B"/>
                </a:solidFill>
                <a:effectLst/>
                <a:latin typeface="Abadi" panose="020B0604020104020204" pitchFamily="34" charset="0"/>
              </a:rPr>
              <a:t>Entre enero de 2012 y diciembre de 2021, hubo un registro de 601.103</a:t>
            </a:r>
            <a:r>
              <a:rPr lang="es-ES" sz="2400" b="1" i="0" dirty="0">
                <a:solidFill>
                  <a:srgbClr val="3B3B3B"/>
                </a:solidFill>
                <a:effectLst/>
                <a:latin typeface="Abadi" panose="020B0604020104020204" pitchFamily="34" charset="0"/>
              </a:rPr>
              <a:t> matrimonios civiles</a:t>
            </a:r>
            <a:r>
              <a:rPr lang="es-ES" sz="2400" b="0" i="0" dirty="0">
                <a:solidFill>
                  <a:srgbClr val="3B3B3B"/>
                </a:solidFill>
                <a:effectLst/>
                <a:latin typeface="Abadi" panose="020B0604020104020204" pitchFamily="34" charset="0"/>
              </a:rPr>
              <a:t> y de 214.266 </a:t>
            </a:r>
            <a:r>
              <a:rPr lang="es-ES" sz="2400" b="1" i="0" dirty="0">
                <a:solidFill>
                  <a:srgbClr val="3B3B3B"/>
                </a:solidFill>
                <a:effectLst/>
                <a:latin typeface="Abadi" panose="020B0604020104020204" pitchFamily="34" charset="0"/>
              </a:rPr>
              <a:t>divorcios</a:t>
            </a:r>
            <a:r>
              <a:rPr lang="es-ES" sz="2400" b="0" i="0" dirty="0">
                <a:solidFill>
                  <a:srgbClr val="3B3B3B"/>
                </a:solidFill>
                <a:effectLst/>
                <a:latin typeface="Abadi" panose="020B0604020104020204" pitchFamily="34" charset="0"/>
              </a:rPr>
              <a:t>, según datos abiertos de la Superintendencia de Notariado. Es decir, por cada tres matrimonios se dio un divorcio en Colombia en este periodo.</a:t>
            </a:r>
            <a:endParaRPr lang="es-CO" sz="2400" dirty="0">
              <a:latin typeface="Abadi" panose="020B0604020104020204" pitchFamily="34" charset="0"/>
            </a:endParaRPr>
          </a:p>
        </p:txBody>
      </p:sp>
      <p:pic>
        <p:nvPicPr>
          <p:cNvPr id="11" name="Imagen 10">
            <a:extLst>
              <a:ext uri="{FF2B5EF4-FFF2-40B4-BE49-F238E27FC236}">
                <a16:creationId xmlns:a16="http://schemas.microsoft.com/office/drawing/2014/main" id="{5D292A91-AAB2-1FA0-CC70-A890F35AB3E1}"/>
              </a:ext>
            </a:extLst>
          </p:cNvPr>
          <p:cNvPicPr>
            <a:picLocks noChangeAspect="1"/>
          </p:cNvPicPr>
          <p:nvPr/>
        </p:nvPicPr>
        <p:blipFill>
          <a:blip r:embed="rId2"/>
          <a:stretch>
            <a:fillRect/>
          </a:stretch>
        </p:blipFill>
        <p:spPr>
          <a:xfrm>
            <a:off x="455763" y="2138229"/>
            <a:ext cx="4093700" cy="4234862"/>
          </a:xfrm>
          <a:prstGeom prst="rect">
            <a:avLst/>
          </a:prstGeom>
        </p:spPr>
      </p:pic>
      <p:sp>
        <p:nvSpPr>
          <p:cNvPr id="13" name="CuadroTexto 12">
            <a:extLst>
              <a:ext uri="{FF2B5EF4-FFF2-40B4-BE49-F238E27FC236}">
                <a16:creationId xmlns:a16="http://schemas.microsoft.com/office/drawing/2014/main" id="{04CB95C7-9E98-3ED8-D00D-06AAD08C68F7}"/>
              </a:ext>
            </a:extLst>
          </p:cNvPr>
          <p:cNvSpPr txBox="1"/>
          <p:nvPr/>
        </p:nvSpPr>
        <p:spPr>
          <a:xfrm>
            <a:off x="5283680" y="4080425"/>
            <a:ext cx="6374920" cy="1938992"/>
          </a:xfrm>
          <a:prstGeom prst="rect">
            <a:avLst/>
          </a:prstGeom>
          <a:noFill/>
        </p:spPr>
        <p:txBody>
          <a:bodyPr wrap="square">
            <a:spAutoFit/>
          </a:bodyPr>
          <a:lstStyle/>
          <a:p>
            <a:pPr algn="just"/>
            <a:r>
              <a:rPr lang="es-ES" sz="2000" b="0" i="0" dirty="0">
                <a:solidFill>
                  <a:srgbClr val="111111"/>
                </a:solidFill>
                <a:effectLst/>
                <a:latin typeface="Abadi" panose="020B0604020104020204" pitchFamily="34" charset="0"/>
              </a:rPr>
              <a:t>55% de los niños de </a:t>
            </a:r>
            <a:r>
              <a:rPr lang="es-ES" sz="2000" b="1" i="0" dirty="0">
                <a:solidFill>
                  <a:srgbClr val="111111"/>
                </a:solidFill>
                <a:effectLst/>
                <a:latin typeface="Abadi" panose="020B0604020104020204" pitchFamily="34" charset="0"/>
              </a:rPr>
              <a:t>Colombia</a:t>
            </a:r>
            <a:r>
              <a:rPr lang="es-ES" sz="2000" b="0" i="0" dirty="0">
                <a:solidFill>
                  <a:srgbClr val="111111"/>
                </a:solidFill>
                <a:effectLst/>
                <a:latin typeface="Abadi" panose="020B0604020104020204" pitchFamily="34" charset="0"/>
              </a:rPr>
              <a:t> viven con adultos diferentes a sus padres, esto los hace vulnerables a violencia, hacinamiento y abusos. 11% viven sin papá y mamá; 84% de los bebés nacen de madres solteras y es el país donde más crece la unión libre con un porcentaje del 35%.</a:t>
            </a:r>
            <a:endParaRPr lang="es-CO" sz="2000" dirty="0">
              <a:latin typeface="Abadi" panose="020B0604020104020204" pitchFamily="34" charset="0"/>
            </a:endParaRPr>
          </a:p>
        </p:txBody>
      </p:sp>
      <p:sp>
        <p:nvSpPr>
          <p:cNvPr id="15" name="CuadroTexto 14">
            <a:extLst>
              <a:ext uri="{FF2B5EF4-FFF2-40B4-BE49-F238E27FC236}">
                <a16:creationId xmlns:a16="http://schemas.microsoft.com/office/drawing/2014/main" id="{CB5B1CAB-9164-912F-79DF-58817240E376}"/>
              </a:ext>
            </a:extLst>
          </p:cNvPr>
          <p:cNvSpPr txBox="1"/>
          <p:nvPr/>
        </p:nvSpPr>
        <p:spPr>
          <a:xfrm>
            <a:off x="5361317" y="1870611"/>
            <a:ext cx="6374920" cy="1938992"/>
          </a:xfrm>
          <a:prstGeom prst="rect">
            <a:avLst/>
          </a:prstGeom>
          <a:noFill/>
        </p:spPr>
        <p:txBody>
          <a:bodyPr wrap="square">
            <a:spAutoFit/>
          </a:bodyPr>
          <a:lstStyle/>
          <a:p>
            <a:pPr algn="just"/>
            <a:r>
              <a:rPr lang="es-ES" sz="2000" b="0" i="0" dirty="0">
                <a:solidFill>
                  <a:srgbClr val="313131"/>
                </a:solidFill>
                <a:effectLst/>
                <a:latin typeface="Abadi" panose="020B0604020104020204" pitchFamily="34" charset="0"/>
              </a:rPr>
              <a:t>La familia catalogada comúnmente como célula de la sociedad se encuentra en este momento en una aguda crisis como consecuencia de la falta de madurez personal, emocional y espiritual por parte de los padres que terminan impactando negativamente a los niños que conviven estos hogares.</a:t>
            </a:r>
            <a:endParaRPr lang="es-CO" sz="2000" dirty="0">
              <a:latin typeface="Abadi" panose="020B0604020104020204" pitchFamily="34" charset="0"/>
            </a:endParaRPr>
          </a:p>
        </p:txBody>
      </p:sp>
      <p:sp>
        <p:nvSpPr>
          <p:cNvPr id="17" name="CuadroTexto 16">
            <a:extLst>
              <a:ext uri="{FF2B5EF4-FFF2-40B4-BE49-F238E27FC236}">
                <a16:creationId xmlns:a16="http://schemas.microsoft.com/office/drawing/2014/main" id="{F2D8D641-0BF0-CC84-63FA-F04A3697261C}"/>
              </a:ext>
            </a:extLst>
          </p:cNvPr>
          <p:cNvSpPr txBox="1"/>
          <p:nvPr/>
        </p:nvSpPr>
        <p:spPr>
          <a:xfrm>
            <a:off x="5361317" y="6175365"/>
            <a:ext cx="6374920" cy="400110"/>
          </a:xfrm>
          <a:prstGeom prst="rect">
            <a:avLst/>
          </a:prstGeom>
          <a:noFill/>
        </p:spPr>
        <p:txBody>
          <a:bodyPr wrap="square">
            <a:spAutoFit/>
          </a:bodyPr>
          <a:lstStyle/>
          <a:p>
            <a:r>
              <a:rPr lang="es-ES" sz="2000" b="0" i="0" dirty="0">
                <a:effectLst/>
                <a:latin typeface="Abadi" panose="020B0604020104020204" pitchFamily="34" charset="0"/>
              </a:rPr>
              <a:t>Solo 19% tiene matrimonios estables.</a:t>
            </a:r>
            <a:endParaRPr lang="es-CO" sz="2000" dirty="0">
              <a:latin typeface="Abadi" panose="020B0604020104020204" pitchFamily="34" charset="0"/>
            </a:endParaRPr>
          </a:p>
        </p:txBody>
      </p:sp>
      <p:pic>
        <p:nvPicPr>
          <p:cNvPr id="2" name="Imagen 1" descr="Logotipo&#10;&#10;Descripción generada automáticamente con confianza media">
            <a:extLst>
              <a:ext uri="{FF2B5EF4-FFF2-40B4-BE49-F238E27FC236}">
                <a16:creationId xmlns:a16="http://schemas.microsoft.com/office/drawing/2014/main" id="{F91A2E64-21D5-3055-4AC1-ABB425454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7055" y="5658155"/>
            <a:ext cx="1563920" cy="1034419"/>
          </a:xfrm>
          <a:prstGeom prst="rect">
            <a:avLst/>
          </a:prstGeom>
        </p:spPr>
      </p:pic>
    </p:spTree>
    <p:extLst>
      <p:ext uri="{BB962C8B-B14F-4D97-AF65-F5344CB8AC3E}">
        <p14:creationId xmlns:p14="http://schemas.microsoft.com/office/powerpoint/2010/main" val="148485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rma&#10;&#10;Descripción generada automáticamente con confianza media">
            <a:extLst>
              <a:ext uri="{FF2B5EF4-FFF2-40B4-BE49-F238E27FC236}">
                <a16:creationId xmlns:a16="http://schemas.microsoft.com/office/drawing/2014/main" id="{1F805889-B264-AA9F-FF92-40D027580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890" y="0"/>
            <a:ext cx="12144110" cy="6858000"/>
          </a:xfrm>
          <a:prstGeom prst="rect">
            <a:avLst/>
          </a:prstGeom>
        </p:spPr>
      </p:pic>
      <p:pic>
        <p:nvPicPr>
          <p:cNvPr id="3" name="Imagen 2" descr="Logotipo&#10;&#10;Descripción generada automáticamente con confianza media">
            <a:extLst>
              <a:ext uri="{FF2B5EF4-FFF2-40B4-BE49-F238E27FC236}">
                <a16:creationId xmlns:a16="http://schemas.microsoft.com/office/drawing/2014/main" id="{CCF30A39-8B23-A048-0058-0CDD145A6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92" y="119269"/>
            <a:ext cx="1563920" cy="1034419"/>
          </a:xfrm>
          <a:prstGeom prst="rect">
            <a:avLst/>
          </a:prstGeom>
        </p:spPr>
      </p:pic>
      <p:sp>
        <p:nvSpPr>
          <p:cNvPr id="5" name="Rectángulo 4">
            <a:extLst>
              <a:ext uri="{FF2B5EF4-FFF2-40B4-BE49-F238E27FC236}">
                <a16:creationId xmlns:a16="http://schemas.microsoft.com/office/drawing/2014/main" id="{2D35CA0C-928A-7F80-A1E8-2C23ECB8553C}"/>
              </a:ext>
            </a:extLst>
          </p:cNvPr>
          <p:cNvSpPr/>
          <p:nvPr/>
        </p:nvSpPr>
        <p:spPr>
          <a:xfrm>
            <a:off x="2061328" y="1899516"/>
            <a:ext cx="7247497" cy="2554545"/>
          </a:xfrm>
          <a:prstGeom prst="rect">
            <a:avLst/>
          </a:prstGeom>
          <a:noFill/>
        </p:spPr>
        <p:txBody>
          <a:bodyPr wrap="none" lIns="91440" tIns="45720" rIns="91440" bIns="45720">
            <a:spAutoFit/>
          </a:bodyPr>
          <a:lstStyle/>
          <a:p>
            <a:pPr algn="ctr"/>
            <a:r>
              <a:rPr lang="es-ES" sz="80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ACÁ COMIENZA</a:t>
            </a:r>
          </a:p>
          <a:p>
            <a:pPr algn="ctr"/>
            <a:r>
              <a:rPr lang="es-ES" sz="80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 UNA HISTORIA </a:t>
            </a:r>
          </a:p>
        </p:txBody>
      </p:sp>
    </p:spTree>
    <p:extLst>
      <p:ext uri="{BB962C8B-B14F-4D97-AF65-F5344CB8AC3E}">
        <p14:creationId xmlns:p14="http://schemas.microsoft.com/office/powerpoint/2010/main" val="418817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20A4B45-11F6-1DF3-856C-8673D48BBA69}"/>
              </a:ext>
            </a:extLst>
          </p:cNvPr>
          <p:cNvSpPr/>
          <p:nvPr/>
        </p:nvSpPr>
        <p:spPr>
          <a:xfrm>
            <a:off x="4720085" y="245646"/>
            <a:ext cx="2596551" cy="461665"/>
          </a:xfrm>
          <a:prstGeom prst="rect">
            <a:avLst/>
          </a:prstGeom>
          <a:noFill/>
        </p:spPr>
        <p:txBody>
          <a:bodyPr wrap="square" lIns="91440" tIns="45720" rIns="91440" bIns="45720">
            <a:spAutoFit/>
          </a:bodyPr>
          <a:lstStyle/>
          <a:p>
            <a:pPr algn="ct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Soltería</a:t>
            </a:r>
            <a:endPar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3" name="Rectángulo 2">
            <a:extLst>
              <a:ext uri="{FF2B5EF4-FFF2-40B4-BE49-F238E27FC236}">
                <a16:creationId xmlns:a16="http://schemas.microsoft.com/office/drawing/2014/main" id="{C6099956-1E97-5535-D89F-5FE1C41172B7}"/>
              </a:ext>
            </a:extLst>
          </p:cNvPr>
          <p:cNvSpPr/>
          <p:nvPr/>
        </p:nvSpPr>
        <p:spPr>
          <a:xfrm>
            <a:off x="842167" y="2967335"/>
            <a:ext cx="2596551" cy="461665"/>
          </a:xfrm>
          <a:prstGeom prst="rect">
            <a:avLst/>
          </a:prstGeom>
          <a:noFill/>
        </p:spPr>
        <p:txBody>
          <a:bodyPr wrap="square" lIns="91440" tIns="45720" rIns="91440" bIns="45720">
            <a:spAutoFit/>
          </a:bodyPr>
          <a:lstStyle/>
          <a:p>
            <a:pPr algn="ct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Hombre</a:t>
            </a:r>
            <a:endPar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4" name="Rectángulo 3">
            <a:extLst>
              <a:ext uri="{FF2B5EF4-FFF2-40B4-BE49-F238E27FC236}">
                <a16:creationId xmlns:a16="http://schemas.microsoft.com/office/drawing/2014/main" id="{8F7BE9AB-2FF4-1E19-61E1-D7963548E57E}"/>
              </a:ext>
            </a:extLst>
          </p:cNvPr>
          <p:cNvSpPr/>
          <p:nvPr/>
        </p:nvSpPr>
        <p:spPr>
          <a:xfrm>
            <a:off x="8932652" y="2972110"/>
            <a:ext cx="2596551" cy="461665"/>
          </a:xfrm>
          <a:prstGeom prst="rect">
            <a:avLst/>
          </a:prstGeom>
          <a:noFill/>
        </p:spPr>
        <p:txBody>
          <a:bodyPr wrap="square" lIns="91440" tIns="45720" rIns="91440" bIns="45720">
            <a:spAutoFit/>
          </a:bodyPr>
          <a:lstStyle/>
          <a:p>
            <a:pPr algn="ct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Mujer</a:t>
            </a:r>
            <a:endPar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sp>
        <p:nvSpPr>
          <p:cNvPr id="5" name="Rectángulo 4">
            <a:extLst>
              <a:ext uri="{FF2B5EF4-FFF2-40B4-BE49-F238E27FC236}">
                <a16:creationId xmlns:a16="http://schemas.microsoft.com/office/drawing/2014/main" id="{BE1843AF-7B9A-0306-C303-B20C264C3B68}"/>
              </a:ext>
            </a:extLst>
          </p:cNvPr>
          <p:cNvSpPr/>
          <p:nvPr/>
        </p:nvSpPr>
        <p:spPr>
          <a:xfrm>
            <a:off x="1009290" y="650696"/>
            <a:ext cx="9937630" cy="830997"/>
          </a:xfrm>
          <a:prstGeom prst="rect">
            <a:avLst/>
          </a:prstGeom>
          <a:noFill/>
        </p:spPr>
        <p:txBody>
          <a:bodyPr wrap="square" lIns="91440" tIns="45720" rIns="91440" bIns="45720">
            <a:spAutoFit/>
          </a:bodyPr>
          <a:lstStyle/>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Ser la mejor versión de mi mismo a través de la sanación, formación y  conocimiento de si mismo</a:t>
            </a:r>
          </a:p>
        </p:txBody>
      </p:sp>
      <p:sp>
        <p:nvSpPr>
          <p:cNvPr id="7" name="Rectángulo 6">
            <a:extLst>
              <a:ext uri="{FF2B5EF4-FFF2-40B4-BE49-F238E27FC236}">
                <a16:creationId xmlns:a16="http://schemas.microsoft.com/office/drawing/2014/main" id="{8E040E74-2118-F553-9912-C87B60297589}"/>
              </a:ext>
            </a:extLst>
          </p:cNvPr>
          <p:cNvSpPr/>
          <p:nvPr/>
        </p:nvSpPr>
        <p:spPr>
          <a:xfrm>
            <a:off x="4957311" y="2351297"/>
            <a:ext cx="2596551" cy="1200329"/>
          </a:xfrm>
          <a:prstGeom prst="rect">
            <a:avLst/>
          </a:prstGeom>
          <a:noFill/>
        </p:spPr>
        <p:txBody>
          <a:bodyPr wrap="square" lIns="91440" tIns="45720" rIns="91440" bIns="45720">
            <a:spAutoFit/>
          </a:bodyPr>
          <a:lstStyle/>
          <a:p>
            <a:pPr algn="ctr"/>
            <a:r>
              <a:rPr lang="es-ES" sz="2400" dirty="0">
                <a:ln w="0"/>
                <a:effectLst>
                  <a:outerShdw blurRad="38100" dist="25400" dir="5400000" algn="ctr" rotWithShape="0">
                    <a:srgbClr val="6E747A">
                      <a:alpha val="43000"/>
                    </a:srgbClr>
                  </a:outerShdw>
                </a:effectLst>
                <a:latin typeface="Abadi" panose="020B0604020104020204" pitchFamily="34" charset="0"/>
              </a:rPr>
              <a:t>Ser</a:t>
            </a:r>
          </a:p>
          <a:p>
            <a:pPr algn="ctr"/>
            <a:r>
              <a:rPr lang="es-ES" sz="2400" b="0" cap="none" spc="0" dirty="0">
                <a:ln w="0"/>
                <a:effectLst>
                  <a:outerShdw blurRad="38100" dist="25400" dir="5400000" algn="ctr" rotWithShape="0">
                    <a:srgbClr val="6E747A">
                      <a:alpha val="43000"/>
                    </a:srgbClr>
                  </a:outerShdw>
                </a:effectLst>
                <a:latin typeface="Abadi" panose="020B0604020104020204" pitchFamily="34" charset="0"/>
              </a:rPr>
              <a:t>Hacer </a:t>
            </a:r>
          </a:p>
          <a:p>
            <a:pPr algn="ctr"/>
            <a:r>
              <a:rPr lang="es-ES" sz="2400" dirty="0">
                <a:ln w="0"/>
                <a:effectLst>
                  <a:outerShdw blurRad="38100" dist="25400" dir="5400000" algn="ctr" rotWithShape="0">
                    <a:srgbClr val="6E747A">
                      <a:alpha val="43000"/>
                    </a:srgbClr>
                  </a:outerShdw>
                </a:effectLst>
                <a:latin typeface="Abadi" panose="020B0604020104020204" pitchFamily="34" charset="0"/>
              </a:rPr>
              <a:t>Tener</a:t>
            </a:r>
            <a:endParaRPr lang="es-ES" sz="2400" b="0" cap="none" spc="0" dirty="0">
              <a:ln w="0"/>
              <a:effectLst>
                <a:outerShdw blurRad="38100" dist="25400" dir="5400000" algn="ctr" rotWithShape="0">
                  <a:srgbClr val="6E747A">
                    <a:alpha val="43000"/>
                  </a:srgbClr>
                </a:outerShdw>
              </a:effectLst>
              <a:latin typeface="Abadi" panose="020B0604020104020204" pitchFamily="34" charset="0"/>
            </a:endParaRPr>
          </a:p>
        </p:txBody>
      </p:sp>
      <p:sp>
        <p:nvSpPr>
          <p:cNvPr id="8" name="Rectángulo 7">
            <a:extLst>
              <a:ext uri="{FF2B5EF4-FFF2-40B4-BE49-F238E27FC236}">
                <a16:creationId xmlns:a16="http://schemas.microsoft.com/office/drawing/2014/main" id="{3428E4FE-51FD-712E-8B6A-C576A37D94F8}"/>
              </a:ext>
            </a:extLst>
          </p:cNvPr>
          <p:cNvSpPr/>
          <p:nvPr/>
        </p:nvSpPr>
        <p:spPr>
          <a:xfrm>
            <a:off x="5017695" y="3834231"/>
            <a:ext cx="2596551" cy="1200329"/>
          </a:xfrm>
          <a:prstGeom prst="rect">
            <a:avLst/>
          </a:prstGeom>
          <a:noFill/>
        </p:spPr>
        <p:txBody>
          <a:bodyPr wrap="square" lIns="91440" tIns="45720" rIns="91440" bIns="45720">
            <a:spAutoFit/>
          </a:bodyPr>
          <a:lstStyle/>
          <a:p>
            <a:pPr algn="ctr"/>
            <a:r>
              <a:rPr lang="es-ES" sz="2400" dirty="0">
                <a:ln w="0"/>
                <a:effectLst>
                  <a:outerShdw blurRad="38100" dist="25400" dir="5400000" algn="ctr" rotWithShape="0">
                    <a:srgbClr val="6E747A">
                      <a:alpha val="43000"/>
                    </a:srgbClr>
                  </a:outerShdw>
                </a:effectLst>
                <a:latin typeface="Abadi" panose="020B0604020104020204" pitchFamily="34" charset="0"/>
              </a:rPr>
              <a:t>Sanación Integral: Heridas, pecados e imagen</a:t>
            </a:r>
            <a:endParaRPr lang="es-ES" sz="2400" b="0" cap="none" spc="0" dirty="0">
              <a:ln w="0"/>
              <a:effectLst>
                <a:outerShdw blurRad="38100" dist="25400" dir="5400000" algn="ctr" rotWithShape="0">
                  <a:srgbClr val="6E747A">
                    <a:alpha val="43000"/>
                  </a:srgbClr>
                </a:outerShdw>
              </a:effectLst>
              <a:latin typeface="Abadi" panose="020B0604020104020204" pitchFamily="34" charset="0"/>
            </a:endParaRPr>
          </a:p>
        </p:txBody>
      </p:sp>
      <p:sp>
        <p:nvSpPr>
          <p:cNvPr id="9" name="Rectángulo 8">
            <a:extLst>
              <a:ext uri="{FF2B5EF4-FFF2-40B4-BE49-F238E27FC236}">
                <a16:creationId xmlns:a16="http://schemas.microsoft.com/office/drawing/2014/main" id="{0AF2418F-E42B-6FAC-5D53-34E1B3A11013}"/>
              </a:ext>
            </a:extLst>
          </p:cNvPr>
          <p:cNvSpPr/>
          <p:nvPr/>
        </p:nvSpPr>
        <p:spPr>
          <a:xfrm>
            <a:off x="5141341" y="5317165"/>
            <a:ext cx="2596551" cy="1200329"/>
          </a:xfrm>
          <a:prstGeom prst="rect">
            <a:avLst/>
          </a:prstGeom>
          <a:noFill/>
        </p:spPr>
        <p:txBody>
          <a:bodyPr wrap="square" lIns="91440" tIns="45720" rIns="91440" bIns="45720">
            <a:spAutoFit/>
          </a:bodyPr>
          <a:lstStyle/>
          <a:p>
            <a:pPr algn="ctr"/>
            <a:r>
              <a:rPr lang="es-ES" sz="2400" dirty="0">
                <a:ln w="0"/>
                <a:effectLst>
                  <a:outerShdw blurRad="38100" dist="25400" dir="5400000" algn="ctr" rotWithShape="0">
                    <a:srgbClr val="6E747A">
                      <a:alpha val="43000"/>
                    </a:srgbClr>
                  </a:outerShdw>
                </a:effectLst>
                <a:latin typeface="Abadi" panose="020B0604020104020204" pitchFamily="34" charset="0"/>
              </a:rPr>
              <a:t>Formación: Emocional, espiritual, Humana</a:t>
            </a:r>
            <a:endParaRPr lang="es-ES" sz="2400" b="0" cap="none" spc="0" dirty="0">
              <a:ln w="0"/>
              <a:effectLst>
                <a:outerShdw blurRad="38100" dist="25400" dir="5400000" algn="ctr" rotWithShape="0">
                  <a:srgbClr val="6E747A">
                    <a:alpha val="43000"/>
                  </a:srgbClr>
                </a:outerShdw>
              </a:effectLst>
              <a:latin typeface="Abadi" panose="020B0604020104020204" pitchFamily="34" charset="0"/>
            </a:endParaRPr>
          </a:p>
        </p:txBody>
      </p:sp>
      <p:sp>
        <p:nvSpPr>
          <p:cNvPr id="11" name="Rectángulo 10">
            <a:extLst>
              <a:ext uri="{FF2B5EF4-FFF2-40B4-BE49-F238E27FC236}">
                <a16:creationId xmlns:a16="http://schemas.microsoft.com/office/drawing/2014/main" id="{475E1F96-036E-18F8-7811-F5C68D0C4D70}"/>
              </a:ext>
            </a:extLst>
          </p:cNvPr>
          <p:cNvSpPr/>
          <p:nvPr/>
        </p:nvSpPr>
        <p:spPr>
          <a:xfrm>
            <a:off x="4334053" y="1922057"/>
            <a:ext cx="3963837" cy="461665"/>
          </a:xfrm>
          <a:prstGeom prst="rect">
            <a:avLst/>
          </a:prstGeom>
          <a:noFill/>
        </p:spPr>
        <p:txBody>
          <a:bodyPr wrap="square" lIns="91440" tIns="45720" rIns="91440" bIns="45720">
            <a:spAutoFit/>
          </a:bodyPr>
          <a:lstStyle/>
          <a:p>
            <a:pPr algn="ctr"/>
            <a:r>
              <a:rPr lang="es-ES" sz="2400" dirty="0">
                <a:ln w="0"/>
                <a:effectLst>
                  <a:outerShdw blurRad="38100" dist="25400" dir="5400000" algn="ctr" rotWithShape="0">
                    <a:srgbClr val="6E747A">
                      <a:alpha val="43000"/>
                    </a:srgbClr>
                  </a:outerShdw>
                </a:effectLst>
                <a:latin typeface="Abadi" panose="020B0604020104020204" pitchFamily="34" charset="0"/>
              </a:rPr>
              <a:t>Conocimiento de si mismo</a:t>
            </a:r>
            <a:endParaRPr lang="es-ES" sz="2400" b="0" cap="none" spc="0" dirty="0">
              <a:ln w="0"/>
              <a:effectLst>
                <a:outerShdw blurRad="38100" dist="25400" dir="5400000" algn="ctr" rotWithShape="0">
                  <a:srgbClr val="6E747A">
                    <a:alpha val="43000"/>
                  </a:srgbClr>
                </a:outerShdw>
              </a:effectLst>
              <a:latin typeface="Abadi" panose="020B0604020104020204" pitchFamily="34" charset="0"/>
            </a:endParaRPr>
          </a:p>
        </p:txBody>
      </p:sp>
      <p:pic>
        <p:nvPicPr>
          <p:cNvPr id="12" name="Imagen 11" descr="Logotipo&#10;&#10;Descripción generada automáticamente con confianza media">
            <a:extLst>
              <a:ext uri="{FF2B5EF4-FFF2-40B4-BE49-F238E27FC236}">
                <a16:creationId xmlns:a16="http://schemas.microsoft.com/office/drawing/2014/main" id="{C5DE8B76-196B-B786-99ED-664448BB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30" y="5483075"/>
            <a:ext cx="1563920" cy="1034419"/>
          </a:xfrm>
          <a:prstGeom prst="rect">
            <a:avLst/>
          </a:prstGeom>
        </p:spPr>
      </p:pic>
    </p:spTree>
    <p:extLst>
      <p:ext uri="{BB962C8B-B14F-4D97-AF65-F5344CB8AC3E}">
        <p14:creationId xmlns:p14="http://schemas.microsoft.com/office/powerpoint/2010/main" val="109518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F1941FC-74DB-B954-F91E-F3E7D0072844}"/>
              </a:ext>
            </a:extLst>
          </p:cNvPr>
          <p:cNvSpPr/>
          <p:nvPr/>
        </p:nvSpPr>
        <p:spPr>
          <a:xfrm>
            <a:off x="1009290" y="927384"/>
            <a:ext cx="9937630" cy="461665"/>
          </a:xfrm>
          <a:prstGeom prst="rect">
            <a:avLst/>
          </a:prstGeom>
          <a:noFill/>
        </p:spPr>
        <p:txBody>
          <a:bodyPr wrap="square" lIns="91440" tIns="45720" rIns="91440" bIns="45720">
            <a:spAutoFit/>
          </a:bodyPr>
          <a:lstStyle/>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Vocación</a:t>
            </a: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 Existencial: </a:t>
            </a: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Anhelo Felicidad = Ser santos = Amar y Ser Amado</a:t>
            </a:r>
          </a:p>
        </p:txBody>
      </p:sp>
      <p:sp>
        <p:nvSpPr>
          <p:cNvPr id="3" name="Rectángulo 2">
            <a:extLst>
              <a:ext uri="{FF2B5EF4-FFF2-40B4-BE49-F238E27FC236}">
                <a16:creationId xmlns:a16="http://schemas.microsoft.com/office/drawing/2014/main" id="{7C5D443F-4C0D-3C26-F4EC-D1785D134FA0}"/>
              </a:ext>
            </a:extLst>
          </p:cNvPr>
          <p:cNvSpPr/>
          <p:nvPr/>
        </p:nvSpPr>
        <p:spPr>
          <a:xfrm>
            <a:off x="155273" y="2161511"/>
            <a:ext cx="12036725" cy="830997"/>
          </a:xfrm>
          <a:prstGeom prst="rect">
            <a:avLst/>
          </a:prstGeom>
          <a:noFill/>
        </p:spPr>
        <p:txBody>
          <a:bodyPr wrap="square" lIns="91440" tIns="45720" rIns="91440" bIns="45720">
            <a:spAutoFit/>
          </a:bodyPr>
          <a:lstStyle/>
          <a:p>
            <a:pPr algn="ct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Vocación</a:t>
            </a: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 Misional: </a:t>
            </a: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Amar y ser amado a través de ser Esperanza, Luz, sanar, compositor, servir, ayudar</a:t>
            </a:r>
          </a:p>
        </p:txBody>
      </p:sp>
      <p:sp>
        <p:nvSpPr>
          <p:cNvPr id="4" name="Rectángulo 3">
            <a:extLst>
              <a:ext uri="{FF2B5EF4-FFF2-40B4-BE49-F238E27FC236}">
                <a16:creationId xmlns:a16="http://schemas.microsoft.com/office/drawing/2014/main" id="{D70A94AE-0166-0863-310C-D84DC4335FF5}"/>
              </a:ext>
            </a:extLst>
          </p:cNvPr>
          <p:cNvSpPr/>
          <p:nvPr/>
        </p:nvSpPr>
        <p:spPr>
          <a:xfrm>
            <a:off x="155271" y="3568794"/>
            <a:ext cx="12036725" cy="461665"/>
          </a:xfrm>
          <a:prstGeom prst="rect">
            <a:avLst/>
          </a:prstGeom>
          <a:noFill/>
        </p:spPr>
        <p:txBody>
          <a:bodyPr wrap="square" lIns="91440" tIns="45720" rIns="91440" bIns="45720">
            <a:spAutoFit/>
          </a:bodyPr>
          <a:lstStyle/>
          <a:p>
            <a:pPr algn="ctr"/>
            <a:r>
              <a:rPr lang="es-ES" sz="24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Vocación de Estado: </a:t>
            </a:r>
            <a:r>
              <a:rPr lang="es-ES" sz="2400" b="0" cap="none" spc="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Amar y ser amado a través Religiosos, Laicos, Casados..</a:t>
            </a:r>
          </a:p>
        </p:txBody>
      </p:sp>
      <p:sp>
        <p:nvSpPr>
          <p:cNvPr id="5" name="Rectángulo 4">
            <a:extLst>
              <a:ext uri="{FF2B5EF4-FFF2-40B4-BE49-F238E27FC236}">
                <a16:creationId xmlns:a16="http://schemas.microsoft.com/office/drawing/2014/main" id="{6301B059-8C90-EC54-E1CD-CC00EA7A77E0}"/>
              </a:ext>
            </a:extLst>
          </p:cNvPr>
          <p:cNvSpPr/>
          <p:nvPr/>
        </p:nvSpPr>
        <p:spPr>
          <a:xfrm>
            <a:off x="155271" y="4606746"/>
            <a:ext cx="12036725" cy="461665"/>
          </a:xfrm>
          <a:prstGeom prst="rect">
            <a:avLst/>
          </a:prstGeom>
          <a:noFill/>
        </p:spPr>
        <p:txBody>
          <a:bodyPr wrap="square" lIns="91440" tIns="45720" rIns="91440" bIns="45720">
            <a:spAutoFit/>
          </a:bodyPr>
          <a:lstStyle/>
          <a:p>
            <a:pPr algn="ctr"/>
            <a:r>
              <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rPr>
              <a:t>Experiencia de Grupos Juveniles NO habían parejas…</a:t>
            </a:r>
          </a:p>
        </p:txBody>
      </p:sp>
      <p:sp>
        <p:nvSpPr>
          <p:cNvPr id="11" name="Rectángulo 10">
            <a:extLst>
              <a:ext uri="{FF2B5EF4-FFF2-40B4-BE49-F238E27FC236}">
                <a16:creationId xmlns:a16="http://schemas.microsoft.com/office/drawing/2014/main" id="{253B5378-7E57-7F4E-9567-F463D71C9021}"/>
              </a:ext>
            </a:extLst>
          </p:cNvPr>
          <p:cNvSpPr/>
          <p:nvPr/>
        </p:nvSpPr>
        <p:spPr>
          <a:xfrm>
            <a:off x="4720085" y="245646"/>
            <a:ext cx="2596551" cy="461665"/>
          </a:xfrm>
          <a:prstGeom prst="rect">
            <a:avLst/>
          </a:prstGeom>
          <a:noFill/>
        </p:spPr>
        <p:txBody>
          <a:bodyPr wrap="square" lIns="91440" tIns="45720" rIns="91440" bIns="45720">
            <a:spAutoFit/>
          </a:bodyPr>
          <a:lstStyle/>
          <a:p>
            <a:pPr algn="ctr"/>
            <a:r>
              <a:rPr lang="es-ES" sz="2400" dirty="0">
                <a:ln w="0"/>
                <a:solidFill>
                  <a:srgbClr val="FF0000"/>
                </a:solidFill>
                <a:effectLst>
                  <a:outerShdw blurRad="38100" dist="25400" dir="5400000" algn="ctr" rotWithShape="0">
                    <a:srgbClr val="6E747A">
                      <a:alpha val="43000"/>
                    </a:srgbClr>
                  </a:outerShdw>
                </a:effectLst>
                <a:latin typeface="Abadi" panose="020B0604020104020204" pitchFamily="34" charset="0"/>
              </a:rPr>
              <a:t>Vocación al Amor</a:t>
            </a:r>
            <a:endParaRPr lang="es-ES" sz="2400" b="0" cap="none" spc="0" dirty="0">
              <a:ln w="0"/>
              <a:solidFill>
                <a:srgbClr val="FF0000"/>
              </a:solidFill>
              <a:effectLst>
                <a:outerShdw blurRad="38100" dist="25400" dir="5400000" algn="ctr" rotWithShape="0">
                  <a:srgbClr val="6E747A">
                    <a:alpha val="43000"/>
                  </a:srgbClr>
                </a:outerShdw>
              </a:effectLst>
              <a:latin typeface="Abadi" panose="020B0604020104020204" pitchFamily="34" charset="0"/>
            </a:endParaRPr>
          </a:p>
        </p:txBody>
      </p:sp>
      <p:pic>
        <p:nvPicPr>
          <p:cNvPr id="7" name="Imagen 6" descr="Logotipo&#10;&#10;Descripción generada automáticamente con confianza media">
            <a:extLst>
              <a:ext uri="{FF2B5EF4-FFF2-40B4-BE49-F238E27FC236}">
                <a16:creationId xmlns:a16="http://schemas.microsoft.com/office/drawing/2014/main" id="{DE855762-1009-FE11-62A9-A384A16C0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30" y="5518078"/>
            <a:ext cx="1563920" cy="1034419"/>
          </a:xfrm>
          <a:prstGeom prst="rect">
            <a:avLst/>
          </a:prstGeom>
        </p:spPr>
      </p:pic>
    </p:spTree>
    <p:extLst>
      <p:ext uri="{BB962C8B-B14F-4D97-AF65-F5344CB8AC3E}">
        <p14:creationId xmlns:p14="http://schemas.microsoft.com/office/powerpoint/2010/main" val="4145576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1779</Words>
  <Application>Microsoft Office PowerPoint</Application>
  <PresentationFormat>Panorámica</PresentationFormat>
  <Paragraphs>231</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Abadi</vt:lpstr>
      <vt:lpstr>Aharoni</vt:lpstr>
      <vt:lpstr>Aptos</vt:lpstr>
      <vt:lpstr>Arial</vt:lpstr>
      <vt:lpstr>Calibri</vt:lpstr>
      <vt:lpstr>Calibri Light</vt:lpstr>
      <vt:lpstr>Courier New</vt:lpstr>
      <vt:lpstr>OpenSans-Regular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Camila Andrea Castañeda Roncancio</dc:creator>
  <cp:lastModifiedBy>Juan Sebastian Rojas Rojas</cp:lastModifiedBy>
  <cp:revision>80</cp:revision>
  <dcterms:created xsi:type="dcterms:W3CDTF">2022-07-10T13:31:19Z</dcterms:created>
  <dcterms:modified xsi:type="dcterms:W3CDTF">2024-10-09T21:03:20Z</dcterms:modified>
</cp:coreProperties>
</file>