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9" r:id="rId5"/>
    <p:sldId id="258" r:id="rId6"/>
    <p:sldId id="261" r:id="rId7"/>
    <p:sldId id="263" r:id="rId8"/>
    <p:sldId id="262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9F5D63-3B1E-5630-1E5F-2F14A0A4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AD702D-9075-1E46-BD24-EF4CDA29C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D12AF8-76D3-9487-106E-535CDF469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4687-E068-4B6B-B24C-D9BF06FC718F}" type="datetimeFigureOut">
              <a:rPr lang="es-CO" smtClean="0"/>
              <a:t>20/09/2024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CA17BD-2B88-9043-A080-1B21F2188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DF816F-85D9-E945-700F-BA2FB6F41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398E-7908-4090-A0C8-53E03068D4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9667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1B7C4-4FE0-45F3-27EF-80E635B28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A068250-74FE-7450-506B-2A905BFA5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AEABF9-35D5-706A-618C-395AFAB1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4687-E068-4B6B-B24C-D9BF06FC718F}" type="datetimeFigureOut">
              <a:rPr lang="es-CO" smtClean="0"/>
              <a:t>20/09/2024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F01C9-43C7-B9CA-6C2C-617D905CF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FA4A28-1832-6BB1-1018-902B307E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398E-7908-4090-A0C8-53E03068D4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177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08C7CD-EF07-8BF4-CEBD-2AA0A55158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DE2624-F7AD-18A3-DCED-5948CCBAA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09067E-E944-D32F-C96C-5809622C1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4687-E068-4B6B-B24C-D9BF06FC718F}" type="datetimeFigureOut">
              <a:rPr lang="es-CO" smtClean="0"/>
              <a:t>20/09/2024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2686FA-4652-CC08-C957-80946A7FD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B4638A-EAB8-73B9-B553-09E8C165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398E-7908-4090-A0C8-53E03068D4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481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0BFBB-EEA6-9FEC-F78B-F34EBB6A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151790-1656-D2AC-8087-9C57DB3DC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D13C3F-7D67-6814-06C2-515E06CF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4687-E068-4B6B-B24C-D9BF06FC718F}" type="datetimeFigureOut">
              <a:rPr lang="es-CO" smtClean="0"/>
              <a:t>20/09/2024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91E7B0-B101-6109-4C81-53A9FBF28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DCC2C3-C664-2B0C-0818-11BE89CE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398E-7908-4090-A0C8-53E03068D4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229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82F3A0-07DB-7130-482D-C020E14EB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54F3AB-3EE8-C691-1D09-6AE8F5A2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816C28-B2D7-1303-D733-67031351A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4687-E068-4B6B-B24C-D9BF06FC718F}" type="datetimeFigureOut">
              <a:rPr lang="es-CO" smtClean="0"/>
              <a:t>20/09/2024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6ED0F4-C58F-CD2B-05D7-3BA33C9E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24D60F-4FC7-524D-0DC0-7AAF54F07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398E-7908-4090-A0C8-53E03068D4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17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05ABA1-4959-87E3-EB46-77929F62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CE8390-FC5C-E91F-2853-70CEFCDE9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41226E-EE42-F322-38DB-BBC9AA4BD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B94E34-87ED-9F23-4A28-A98D50AFA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4687-E068-4B6B-B24C-D9BF06FC718F}" type="datetimeFigureOut">
              <a:rPr lang="es-CO" smtClean="0"/>
              <a:t>20/09/2024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7CE1F-7ED5-82C1-9DA2-5A62EE08C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8D020E-A407-5068-F74B-02CD8072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398E-7908-4090-A0C8-53E03068D4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383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04653C-96B3-882D-DEC1-218825760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B3C45D-C3E1-8A00-FFF5-71D0F7EEE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B1889E-DBF2-CE87-C948-4AD7B4F3E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8A7A9B-2F4C-7B42-BA51-0DC5990C1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DFA7173-CF50-BEF9-F1D3-4650DC208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6C2525-0D22-CD71-355A-CE88313C5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4687-E068-4B6B-B24C-D9BF06FC718F}" type="datetimeFigureOut">
              <a:rPr lang="es-CO" smtClean="0"/>
              <a:t>20/09/2024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19D2530-4F1A-2FDE-53A4-B8BEDCCE5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B3F237-939B-3CA2-0CB9-C012897FA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398E-7908-4090-A0C8-53E03068D4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5865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A6EBA-F925-F328-C1F9-C5229422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3DE5E90-3068-2CC2-A646-64E2CC08B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4687-E068-4B6B-B24C-D9BF06FC718F}" type="datetimeFigureOut">
              <a:rPr lang="es-CO" smtClean="0"/>
              <a:t>20/09/2024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2EC2CF-B6F7-10BF-657E-4E746A603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434D05-18B2-87DD-824A-A5C1F5C2D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398E-7908-4090-A0C8-53E03068D4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878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5BC4A06-5E3A-9BD0-70EE-B891854E2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4687-E068-4B6B-B24C-D9BF06FC718F}" type="datetimeFigureOut">
              <a:rPr lang="es-CO" smtClean="0"/>
              <a:t>20/09/2024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56EAFC0-861D-C7B9-32D5-16EA58FFE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103F0C1-CF7F-9621-5C39-8B4E48215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398E-7908-4090-A0C8-53E03068D4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033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CDA47-B241-8F06-B386-DC35709A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154EC6-7FC8-D609-69E4-40E410FF9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017A06-0FE0-FFE5-83EF-F8916B2A0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09F87B-628D-D615-FA81-084FB42C9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4687-E068-4B6B-B24C-D9BF06FC718F}" type="datetimeFigureOut">
              <a:rPr lang="es-CO" smtClean="0"/>
              <a:t>20/09/2024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4637DD-66F1-5D6B-6BCA-632C037E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C07D00-5A16-9EE2-4EAA-99B6415C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398E-7908-4090-A0C8-53E03068D4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7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11DA8-5E9A-A397-7EB9-7D350F35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6E2C77-8F77-A8A0-23EE-9CF6871B11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49689D-3CFE-9147-8BAE-9C9AFC0A1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CB8908-CCEE-D48A-6508-80BC8C82D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4687-E068-4B6B-B24C-D9BF06FC718F}" type="datetimeFigureOut">
              <a:rPr lang="es-CO" smtClean="0"/>
              <a:t>20/09/2024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FBA61E-F896-5739-ED8B-4BFD03274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C60FC1-1EB2-ACA9-0316-F6A33C88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398E-7908-4090-A0C8-53E03068D4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236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55951F-FE60-33BD-BF72-D690A009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729703-4D19-E021-F529-C393CCB92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E4BEEA-1BB1-B384-EAF7-C9F56363A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24687-E068-4B6B-B24C-D9BF06FC718F}" type="datetimeFigureOut">
              <a:rPr lang="es-CO" smtClean="0"/>
              <a:t>20/09/2024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E50A47-79C6-A770-2DD1-B12005BF7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AC15B7-B3ED-DA27-02D9-55B2BF5A0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0398E-7908-4090-A0C8-53E03068D4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980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28044B68-050C-B430-EC81-0DD39A898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6786" cy="6858000"/>
          </a:xfrm>
          <a:prstGeom prst="rect">
            <a:avLst/>
          </a:prstGeom>
        </p:spPr>
      </p:pic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7C8BC8B-E42D-A77E-0C35-6D4DE82AB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714" y="185530"/>
            <a:ext cx="1563920" cy="103441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EB6805-39A6-4CB3-AD49-363F6737B4F7}"/>
              </a:ext>
            </a:extLst>
          </p:cNvPr>
          <p:cNvSpPr/>
          <p:nvPr/>
        </p:nvSpPr>
        <p:spPr>
          <a:xfrm>
            <a:off x="544528" y="878889"/>
            <a:ext cx="1068014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Inteligencia emocional: No andes con el tanque vacío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FE9833-9358-4154-B42C-571CD770D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23" y="4664541"/>
            <a:ext cx="2034828" cy="1220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8756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790155B-3CA2-406F-8EEE-A4B4932D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56786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CB1DF19-7939-CD3E-EBEA-C636BC1F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5685182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7678-01C5-4631-A309-8F9F0176D0A9}"/>
              </a:ext>
            </a:extLst>
          </p:cNvPr>
          <p:cNvSpPr/>
          <p:nvPr/>
        </p:nvSpPr>
        <p:spPr>
          <a:xfrm>
            <a:off x="368243" y="1714864"/>
            <a:ext cx="5686465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Somos como carros que tenemos el </a:t>
            </a:r>
            <a:r>
              <a:rPr lang="es-ES" sz="3600" b="0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“tanque del amor”</a:t>
            </a:r>
            <a:r>
              <a:rPr lang="es-E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que necesita ser llenado periódicamente para poder vivir bien.</a:t>
            </a:r>
          </a:p>
          <a:p>
            <a:pPr algn="ctr"/>
            <a:r>
              <a:rPr lang="es-ES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- </a:t>
            </a:r>
            <a:r>
              <a:rPr lang="es-ES" sz="3600" b="1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Psiquiatra Ross Campbell</a:t>
            </a:r>
            <a:endParaRPr lang="es-ES" sz="3600" b="1" cap="none" spc="0" dirty="0">
              <a:ln w="0"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Tanques de combustible de acero - Spectra Premium">
            <a:extLst>
              <a:ext uri="{FF2B5EF4-FFF2-40B4-BE49-F238E27FC236}">
                <a16:creationId xmlns:a16="http://schemas.microsoft.com/office/drawing/2014/main" id="{65EA2835-12B0-4BA1-9304-A0181514E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950" y="2068087"/>
            <a:ext cx="5185955" cy="361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6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 con confianza media">
            <a:extLst>
              <a:ext uri="{FF2B5EF4-FFF2-40B4-BE49-F238E27FC236}">
                <a16:creationId xmlns:a16="http://schemas.microsoft.com/office/drawing/2014/main" id="{1F805889-B264-AA9F-FF92-40D027580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90" y="0"/>
            <a:ext cx="12144110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CCF30A39-8B23-A048-0058-0CDD145A6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2" y="119269"/>
            <a:ext cx="1563920" cy="1034419"/>
          </a:xfrm>
          <a:prstGeom prst="rect">
            <a:avLst/>
          </a:prstGeom>
        </p:spPr>
      </p:pic>
      <p:pic>
        <p:nvPicPr>
          <p:cNvPr id="2050" name="Picture 2" descr="No hay ninguna descripción de la foto disponible.">
            <a:extLst>
              <a:ext uri="{FF2B5EF4-FFF2-40B4-BE49-F238E27FC236}">
                <a16:creationId xmlns:a16="http://schemas.microsoft.com/office/drawing/2014/main" id="{50561D26-BE53-4F93-BDBB-D5C87A3A0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4"/>
          <a:stretch/>
        </p:blipFill>
        <p:spPr bwMode="auto">
          <a:xfrm>
            <a:off x="4585253" y="119269"/>
            <a:ext cx="5486400" cy="649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A8AEEC1-2BE1-47DE-B445-BE34215010A6}"/>
              </a:ext>
            </a:extLst>
          </p:cNvPr>
          <p:cNvSpPr/>
          <p:nvPr/>
        </p:nvSpPr>
        <p:spPr>
          <a:xfrm>
            <a:off x="368243" y="1466687"/>
            <a:ext cx="421701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Al aumentar los niveles podemos experimentar una mejora significativa en nuestro estado de animo, regulador de estrés y ansiedad.</a:t>
            </a:r>
            <a:endParaRPr lang="es-ES" sz="3600" b="1" cap="none" spc="0" dirty="0">
              <a:ln w="0"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619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86"/>
    </mc:Choice>
    <mc:Fallback xmlns="">
      <p:transition spd="slow" advTm="11938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 con confianza media">
            <a:extLst>
              <a:ext uri="{FF2B5EF4-FFF2-40B4-BE49-F238E27FC236}">
                <a16:creationId xmlns:a16="http://schemas.microsoft.com/office/drawing/2014/main" id="{1F805889-B264-AA9F-FF92-40D027580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90" y="0"/>
            <a:ext cx="12144110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CCF30A39-8B23-A048-0058-0CDD145A6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2" y="119269"/>
            <a:ext cx="1563920" cy="1034419"/>
          </a:xfrm>
          <a:prstGeom prst="rect">
            <a:avLst/>
          </a:prstGeom>
        </p:spPr>
      </p:pic>
      <p:pic>
        <p:nvPicPr>
          <p:cNvPr id="3074" name="Picture 2" descr="serotonina">
            <a:extLst>
              <a:ext uri="{FF2B5EF4-FFF2-40B4-BE49-F238E27FC236}">
                <a16:creationId xmlns:a16="http://schemas.microsoft.com/office/drawing/2014/main" id="{91ED8C2E-B21C-4708-8019-E630CBC79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184" y="2938000"/>
            <a:ext cx="5747302" cy="36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628D2DD-ACBB-4788-8DCF-1888A76B6B7E}"/>
              </a:ext>
            </a:extLst>
          </p:cNvPr>
          <p:cNvSpPr/>
          <p:nvPr/>
        </p:nvSpPr>
        <p:spPr>
          <a:xfrm>
            <a:off x="1544051" y="479009"/>
            <a:ext cx="957585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“Se repone en el descanso y te repone mientras trabajas, si trabajas sin reposar se agotará y el cuerpo producirá adrenalina”</a:t>
            </a:r>
            <a:endParaRPr lang="es-ES" sz="3600" b="1" cap="none" spc="0" dirty="0">
              <a:ln w="0"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8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86"/>
    </mc:Choice>
    <mc:Fallback xmlns="">
      <p:transition spd="slow" advTm="11938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 con confianza media">
            <a:extLst>
              <a:ext uri="{FF2B5EF4-FFF2-40B4-BE49-F238E27FC236}">
                <a16:creationId xmlns:a16="http://schemas.microsoft.com/office/drawing/2014/main" id="{1F805889-B264-AA9F-FF92-40D027580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90" y="0"/>
            <a:ext cx="12144110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CCF30A39-8B23-A048-0058-0CDD145A6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2" y="119269"/>
            <a:ext cx="1563920" cy="103441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628D2DD-ACBB-4788-8DCF-1888A76B6B7E}"/>
              </a:ext>
            </a:extLst>
          </p:cNvPr>
          <p:cNvSpPr/>
          <p:nvPr/>
        </p:nvSpPr>
        <p:spPr>
          <a:xfrm>
            <a:off x="4274001" y="465757"/>
            <a:ext cx="464471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¿Cómo vivir cuando no hay ganas de vivir?</a:t>
            </a:r>
          </a:p>
          <a:p>
            <a:pPr algn="ctr"/>
            <a:endParaRPr lang="es-ES" sz="3600" b="1" cap="none" spc="0" dirty="0">
              <a:ln w="0"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765492C-3822-4253-8C3C-1B73F99A5108}"/>
              </a:ext>
            </a:extLst>
          </p:cNvPr>
          <p:cNvSpPr/>
          <p:nvPr/>
        </p:nvSpPr>
        <p:spPr>
          <a:xfrm>
            <a:off x="7293341" y="2768823"/>
            <a:ext cx="46447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¿Cómo salir del agotamiento?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D187CA4-7BF5-4253-BD4E-AFA0E1A8005D}"/>
              </a:ext>
            </a:extLst>
          </p:cNvPr>
          <p:cNvSpPr/>
          <p:nvPr/>
        </p:nvSpPr>
        <p:spPr>
          <a:xfrm>
            <a:off x="22536" y="2332115"/>
            <a:ext cx="464471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¿Cómo estar cuando la emoción se convirtió en sudoración?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6638530-3BAA-480E-A717-27134E1D3031}"/>
              </a:ext>
            </a:extLst>
          </p:cNvPr>
          <p:cNvSpPr/>
          <p:nvPr/>
        </p:nvSpPr>
        <p:spPr>
          <a:xfrm>
            <a:off x="3773643" y="4405859"/>
            <a:ext cx="464471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¿Cómo navegar cuando la vida se convirtió en una obligación?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C17F231-0E22-4BAE-AA0F-B6B52D9D9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6289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95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86"/>
    </mc:Choice>
    <mc:Fallback xmlns="">
      <p:transition spd="slow" advTm="11938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790155B-3CA2-406F-8EEE-A4B4932D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56786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CB1DF19-7939-CD3E-EBEA-C636BC1F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5685182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7678-01C5-4631-A309-8F9F0176D0A9}"/>
              </a:ext>
            </a:extLst>
          </p:cNvPr>
          <p:cNvSpPr/>
          <p:nvPr/>
        </p:nvSpPr>
        <p:spPr>
          <a:xfrm>
            <a:off x="368243" y="1714864"/>
            <a:ext cx="5686465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Síntomas del tanque vac</a:t>
            </a:r>
            <a:r>
              <a:rPr lang="es-E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ío: </a:t>
            </a:r>
          </a:p>
          <a:p>
            <a:pPr algn="ctr"/>
            <a:r>
              <a:rPr lang="es-ES" sz="3200" b="1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-L</a:t>
            </a:r>
            <a:r>
              <a:rPr lang="es-ES" sz="32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lorar sin razón</a:t>
            </a:r>
          </a:p>
          <a:p>
            <a:pPr algn="ctr"/>
            <a:r>
              <a:rPr lang="es-ES" sz="32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-Agotamiento</a:t>
            </a:r>
          </a:p>
          <a:p>
            <a:pPr algn="ctr"/>
            <a:r>
              <a:rPr lang="es-ES" sz="32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-Cansancio</a:t>
            </a:r>
          </a:p>
          <a:p>
            <a:pPr algn="ctr"/>
            <a:r>
              <a:rPr lang="es-ES" sz="32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-N</a:t>
            </a:r>
            <a:r>
              <a:rPr lang="es-ES" sz="32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o tener motivación</a:t>
            </a:r>
          </a:p>
          <a:p>
            <a:pPr algn="ctr"/>
            <a:r>
              <a:rPr lang="es-ES" sz="32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-Bloqueo</a:t>
            </a:r>
          </a:p>
          <a:p>
            <a:pPr algn="ctr"/>
            <a:r>
              <a:rPr lang="es-ES" sz="32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-Estancamiento</a:t>
            </a:r>
          </a:p>
          <a:p>
            <a:pPr algn="ctr"/>
            <a:r>
              <a:rPr lang="es-ES" sz="32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-Dificultad para concentrarse</a:t>
            </a:r>
          </a:p>
          <a:p>
            <a:pPr algn="ctr"/>
            <a:r>
              <a:rPr lang="es-ES" sz="32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-Bajo de humor</a:t>
            </a:r>
          </a:p>
          <a:p>
            <a:pPr algn="ctr"/>
            <a:r>
              <a:rPr lang="es-ES" sz="32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-Disturbios alimenticios</a:t>
            </a:r>
          </a:p>
        </p:txBody>
      </p:sp>
      <p:pic>
        <p:nvPicPr>
          <p:cNvPr id="5122" name="Picture 2" descr="Tanque vacío Indicador de combustible vacío Pegatina de coche divertido  vacío JDM Dub V8 Parachoques de ventana Motocicleta Tanque de gasolina Tapa  de llenado de tanques de gasolina - Etsy España">
            <a:extLst>
              <a:ext uri="{FF2B5EF4-FFF2-40B4-BE49-F238E27FC236}">
                <a16:creationId xmlns:a16="http://schemas.microsoft.com/office/drawing/2014/main" id="{106798A4-9A7C-43F4-91F1-105751004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951" y="1759219"/>
            <a:ext cx="4061346" cy="406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828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790155B-3CA2-406F-8EEE-A4B4932D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56786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CB1DF19-7939-CD3E-EBEA-C636BC1F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5685182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7678-01C5-4631-A309-8F9F0176D0A9}"/>
              </a:ext>
            </a:extLst>
          </p:cNvPr>
          <p:cNvSpPr/>
          <p:nvPr/>
        </p:nvSpPr>
        <p:spPr>
          <a:xfrm>
            <a:off x="4970452" y="1015031"/>
            <a:ext cx="5686465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Agujeros del tanque</a:t>
            </a:r>
            <a:r>
              <a:rPr lang="es-E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  <a:p>
            <a:pPr algn="ctr"/>
            <a:r>
              <a:rPr lang="es-ES" sz="3200" b="1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  <a:r>
              <a:rPr lang="es-ES" sz="32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Problemas sin resolver</a:t>
            </a:r>
          </a:p>
          <a:p>
            <a:pPr algn="ctr"/>
            <a:r>
              <a:rPr lang="es-ES" sz="32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-Temas pendientes</a:t>
            </a:r>
          </a:p>
          <a:p>
            <a:pPr algn="ctr"/>
            <a:r>
              <a:rPr lang="es-ES" sz="32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-Presiones, sobre exigencia</a:t>
            </a:r>
          </a:p>
          <a:p>
            <a:pPr algn="ctr"/>
            <a:r>
              <a:rPr lang="es-ES" sz="32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-Heridas/ pecados</a:t>
            </a:r>
            <a:endParaRPr lang="es-ES" sz="3200" b="1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2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-Duelos </a:t>
            </a:r>
          </a:p>
          <a:p>
            <a:pPr algn="ctr"/>
            <a:r>
              <a:rPr lang="es-ES" sz="32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-Fracasos</a:t>
            </a:r>
          </a:p>
          <a:p>
            <a:pPr algn="ctr"/>
            <a:r>
              <a:rPr lang="es-ES" sz="32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-Malas relaciones</a:t>
            </a:r>
          </a:p>
          <a:p>
            <a:pPr algn="ctr"/>
            <a:r>
              <a:rPr lang="es-ES" sz="32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</a:t>
            </a:r>
            <a:r>
              <a:rPr lang="es-ES" sz="32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Estrés</a:t>
            </a:r>
          </a:p>
          <a:p>
            <a:pPr marL="571500" indent="-571500" algn="ctr">
              <a:buFontTx/>
              <a:buChar char="-"/>
            </a:pPr>
            <a:r>
              <a:rPr lang="es-ES" sz="32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Falta de mantenimiento</a:t>
            </a:r>
          </a:p>
          <a:p>
            <a:pPr marL="571500" indent="-571500" algn="ctr">
              <a:buFontTx/>
              <a:buChar char="-"/>
            </a:pPr>
            <a:r>
              <a:rPr lang="es-ES" sz="32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Falta de descans</a:t>
            </a:r>
            <a:r>
              <a:rPr lang="es-ES" sz="32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o</a:t>
            </a:r>
          </a:p>
          <a:p>
            <a:pPr marL="571500" indent="-571500" algn="ctr">
              <a:buFontTx/>
              <a:buChar char="-"/>
            </a:pPr>
            <a:r>
              <a:rPr lang="es-ES" sz="32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Sobreesfuerzo </a:t>
            </a:r>
            <a:endParaRPr lang="es-ES" sz="32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pic>
        <p:nvPicPr>
          <p:cNvPr id="6146" name="Picture 2" descr="Loceria Chang - COLADERA A/INOX. 34 CM CLD-800 VINOD">
            <a:extLst>
              <a:ext uri="{FF2B5EF4-FFF2-40B4-BE49-F238E27FC236}">
                <a16:creationId xmlns:a16="http://schemas.microsoft.com/office/drawing/2014/main" id="{A3CF5FB6-BA4E-41AC-8037-C3629A4D6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64" y="1996553"/>
            <a:ext cx="4876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986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790155B-3CA2-406F-8EEE-A4B4932D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56786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CB1DF19-7939-CD3E-EBEA-C636BC1F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5685182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7678-01C5-4631-A309-8F9F0176D0A9}"/>
              </a:ext>
            </a:extLst>
          </p:cNvPr>
          <p:cNvSpPr/>
          <p:nvPr/>
        </p:nvSpPr>
        <p:spPr>
          <a:xfrm>
            <a:off x="3099809" y="1087290"/>
            <a:ext cx="5686465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Resultado</a:t>
            </a:r>
            <a:r>
              <a:rPr lang="es-E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del tanque vacío</a:t>
            </a:r>
            <a:r>
              <a:rPr lang="es-E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  <a:p>
            <a:pPr algn="ctr"/>
            <a:r>
              <a:rPr lang="es-ES" sz="3600" b="1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  <a:r>
              <a:rPr lang="es-ES" sz="36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Depresión </a:t>
            </a: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-Ansiedad</a:t>
            </a: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-Alejamiento</a:t>
            </a:r>
          </a:p>
          <a:p>
            <a:pPr algn="ctr"/>
            <a:r>
              <a:rPr lang="es-ES" sz="36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-Enfermedad </a:t>
            </a:r>
            <a:endParaRPr lang="es-ES" sz="3600" b="1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</a:t>
            </a:r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Insomnio</a:t>
            </a:r>
            <a:r>
              <a:rPr lang="es-ES" sz="36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-Miedos </a:t>
            </a: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-Estados de alerta</a:t>
            </a:r>
          </a:p>
          <a:p>
            <a:pPr algn="ctr"/>
            <a:r>
              <a:rPr lang="es-ES" sz="36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</a:t>
            </a:r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Estrés</a:t>
            </a:r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pic>
        <p:nvPicPr>
          <p:cNvPr id="7170" name="Picture 2" descr="Anxiety portrait: Más de 6,945 ilustraciones y dibujos de stock con  licencia libres de regalías | Shutterstock">
            <a:extLst>
              <a:ext uri="{FF2B5EF4-FFF2-40B4-BE49-F238E27FC236}">
                <a16:creationId xmlns:a16="http://schemas.microsoft.com/office/drawing/2014/main" id="{A2B614A5-67DC-4A0B-AC94-A4CAE9DC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83" y="250255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onjunto de ilustraciones de mujeres llorando sintiéndose infelices  deprimidas Ansiedad depresión estrés heada | Vector Premium">
            <a:extLst>
              <a:ext uri="{FF2B5EF4-FFF2-40B4-BE49-F238E27FC236}">
                <a16:creationId xmlns:a16="http://schemas.microsoft.com/office/drawing/2014/main" id="{2B2C7797-3C39-49DA-8A9D-5BA756B6E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288" y="2502551"/>
            <a:ext cx="3269559" cy="326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155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790155B-3CA2-406F-8EEE-A4B4932D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214" y="0"/>
            <a:ext cx="12156786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CB1DF19-7939-CD3E-EBEA-C636BC1F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5685182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7678-01C5-4631-A309-8F9F0176D0A9}"/>
              </a:ext>
            </a:extLst>
          </p:cNvPr>
          <p:cNvSpPr/>
          <p:nvPr/>
        </p:nvSpPr>
        <p:spPr>
          <a:xfrm>
            <a:off x="2889630" y="910930"/>
            <a:ext cx="5936544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  <a:r>
              <a:rPr lang="es-ES" sz="3600" b="1" dirty="0">
                <a:ln w="0"/>
                <a:solidFill>
                  <a:schemeClr val="accent2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D</a:t>
            </a:r>
            <a:r>
              <a:rPr lang="es-ES" sz="3600" b="1" cap="none" spc="0" dirty="0">
                <a:ln w="0"/>
                <a:solidFill>
                  <a:schemeClr val="accent2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efinir el 5% de mi vida </a:t>
            </a: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Lo mas importante cosas que solo puedo hacer yo</a:t>
            </a: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-Establecer prioridades</a:t>
            </a:r>
          </a:p>
          <a:p>
            <a:pPr algn="ctr"/>
            <a:endParaRPr lang="es-ES" sz="3600" b="1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-Aprender a gestionar el tiempo</a:t>
            </a: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-Planear y llevar una agenda</a:t>
            </a:r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C8073C-CAFE-4E36-BCFB-F9978CA03DA8}"/>
              </a:ext>
            </a:extLst>
          </p:cNvPr>
          <p:cNvSpPr txBox="1"/>
          <p:nvPr/>
        </p:nvSpPr>
        <p:spPr>
          <a:xfrm flipH="1">
            <a:off x="252056" y="2023363"/>
            <a:ext cx="26636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Llenar del tanque </a:t>
            </a: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</p:txBody>
      </p:sp>
      <p:pic>
        <p:nvPicPr>
          <p:cNvPr id="8194" name="Picture 2" descr="🥇 4 PASOS DE PLANEACION ESTRATEGICA QUE TODA EMPRESA DEBERIA CONOCER ::  blog Capacitación Certificaciones Coaching León Guanajuato MÃ©xico ::  Metaconsultec">
            <a:extLst>
              <a:ext uri="{FF2B5EF4-FFF2-40B4-BE49-F238E27FC236}">
                <a16:creationId xmlns:a16="http://schemas.microsoft.com/office/drawing/2014/main" id="{2242EFCB-DE61-4CB4-A11B-9B87F2271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25543"/>
          <a:stretch/>
        </p:blipFill>
        <p:spPr bwMode="auto">
          <a:xfrm>
            <a:off x="8826174" y="2090396"/>
            <a:ext cx="3127451" cy="31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061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790155B-3CA2-406F-8EEE-A4B4932D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214" y="0"/>
            <a:ext cx="12156786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CB1DF19-7939-CD3E-EBEA-C636BC1F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5685182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7678-01C5-4631-A309-8F9F0176D0A9}"/>
              </a:ext>
            </a:extLst>
          </p:cNvPr>
          <p:cNvSpPr/>
          <p:nvPr/>
        </p:nvSpPr>
        <p:spPr>
          <a:xfrm>
            <a:off x="2915743" y="1451113"/>
            <a:ext cx="593654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  <a:r>
              <a:rPr lang="es-ES" sz="3600" b="1" cap="none" spc="0" dirty="0">
                <a:ln w="0"/>
                <a:solidFill>
                  <a:schemeClr val="accent2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Anclas para la vida </a:t>
            </a: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Redefinir las convicciones</a:t>
            </a: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-Lo innegociable</a:t>
            </a:r>
          </a:p>
          <a:p>
            <a:pPr algn="ctr"/>
            <a:endParaRPr lang="es-ES" sz="3600" b="1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cap="none" spc="0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-Establecer limites </a:t>
            </a: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-Tomar decisiones firmes</a:t>
            </a:r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C8073C-CAFE-4E36-BCFB-F9978CA03DA8}"/>
              </a:ext>
            </a:extLst>
          </p:cNvPr>
          <p:cNvSpPr txBox="1"/>
          <p:nvPr/>
        </p:nvSpPr>
        <p:spPr>
          <a:xfrm flipH="1">
            <a:off x="252056" y="2023363"/>
            <a:ext cx="26636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Llenar del tanque </a:t>
            </a: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</p:txBody>
      </p:sp>
      <p:pic>
        <p:nvPicPr>
          <p:cNvPr id="10242" name="Picture 2" descr="Cómo surgieron las anclas – Blog Cátedra de Historia y Patrimonio Naval">
            <a:extLst>
              <a:ext uri="{FF2B5EF4-FFF2-40B4-BE49-F238E27FC236}">
                <a16:creationId xmlns:a16="http://schemas.microsoft.com/office/drawing/2014/main" id="{163BE8B7-9617-4DF7-A242-E52ED5B5A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012" y="2275154"/>
            <a:ext cx="3018578" cy="31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701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790155B-3CA2-406F-8EEE-A4B4932D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214" y="0"/>
            <a:ext cx="12156786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CB1DF19-7939-CD3E-EBEA-C636BC1F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5685182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7678-01C5-4631-A309-8F9F0176D0A9}"/>
              </a:ext>
            </a:extLst>
          </p:cNvPr>
          <p:cNvSpPr/>
          <p:nvPr/>
        </p:nvSpPr>
        <p:spPr>
          <a:xfrm>
            <a:off x="2889630" y="910930"/>
            <a:ext cx="5936544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  <a:r>
              <a:rPr lang="es-ES" sz="3600" b="1" dirty="0">
                <a:ln w="0"/>
                <a:solidFill>
                  <a:schemeClr val="accent2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Gestionar la energía del día</a:t>
            </a:r>
            <a:endParaRPr lang="es-ES" sz="3600" b="1" cap="none" spc="0" dirty="0">
              <a:ln w="0"/>
              <a:solidFill>
                <a:schemeClr val="accent2"/>
              </a:solidFill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No exceda la producción, deje cosas para mañana</a:t>
            </a: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-7 bolsas al día</a:t>
            </a:r>
          </a:p>
          <a:p>
            <a:pPr algn="ctr"/>
            <a:endParaRPr lang="es-ES" sz="3600" b="1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 Distribuir bien las comidas</a:t>
            </a:r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-No terminar el día agotado</a:t>
            </a:r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C8073C-CAFE-4E36-BCFB-F9978CA03DA8}"/>
              </a:ext>
            </a:extLst>
          </p:cNvPr>
          <p:cNvSpPr txBox="1"/>
          <p:nvPr/>
        </p:nvSpPr>
        <p:spPr>
          <a:xfrm flipH="1">
            <a:off x="252056" y="2023363"/>
            <a:ext cx="26636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Llenar del tanque </a:t>
            </a: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</p:txBody>
      </p:sp>
      <p:pic>
        <p:nvPicPr>
          <p:cNvPr id="9218" name="Picture 2" descr="Función Energética">
            <a:extLst>
              <a:ext uri="{FF2B5EF4-FFF2-40B4-BE49-F238E27FC236}">
                <a16:creationId xmlns:a16="http://schemas.microsoft.com/office/drawing/2014/main" id="{E3D3BA4D-6296-461C-9B48-E0018C021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7" r="10523"/>
          <a:stretch/>
        </p:blipFill>
        <p:spPr bwMode="auto">
          <a:xfrm>
            <a:off x="8826174" y="2211338"/>
            <a:ext cx="295500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53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 con confianza media">
            <a:extLst>
              <a:ext uri="{FF2B5EF4-FFF2-40B4-BE49-F238E27FC236}">
                <a16:creationId xmlns:a16="http://schemas.microsoft.com/office/drawing/2014/main" id="{1F805889-B264-AA9F-FF92-40D027580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45" y="0"/>
            <a:ext cx="12144110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CCF30A39-8B23-A048-0058-0CDD145A6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2" y="119269"/>
            <a:ext cx="1563920" cy="1034419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B7A3892A-0184-4524-A405-ECE71C4887A9}"/>
              </a:ext>
            </a:extLst>
          </p:cNvPr>
          <p:cNvGrpSpPr/>
          <p:nvPr/>
        </p:nvGrpSpPr>
        <p:grpSpPr>
          <a:xfrm>
            <a:off x="2216457" y="874643"/>
            <a:ext cx="8093734" cy="4620634"/>
            <a:chOff x="2216457" y="1606857"/>
            <a:chExt cx="5640281" cy="3888420"/>
          </a:xfrm>
        </p:grpSpPr>
        <p:sp>
          <p:nvSpPr>
            <p:cNvPr id="4" name="Onda 3">
              <a:extLst>
                <a:ext uri="{FF2B5EF4-FFF2-40B4-BE49-F238E27FC236}">
                  <a16:creationId xmlns:a16="http://schemas.microsoft.com/office/drawing/2014/main" id="{AD251DE1-6DE1-494D-84D9-9BEA611277A8}"/>
                </a:ext>
              </a:extLst>
            </p:cNvPr>
            <p:cNvSpPr/>
            <p:nvPr/>
          </p:nvSpPr>
          <p:spPr>
            <a:xfrm>
              <a:off x="2216457" y="1606857"/>
              <a:ext cx="5640281" cy="3888420"/>
            </a:xfrm>
            <a:prstGeom prst="wav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Onda 4">
              <a:extLst>
                <a:ext uri="{FF2B5EF4-FFF2-40B4-BE49-F238E27FC236}">
                  <a16:creationId xmlns:a16="http://schemas.microsoft.com/office/drawing/2014/main" id="{B053CDF9-8603-44F2-8413-01D57E29B8E9}"/>
                </a:ext>
              </a:extLst>
            </p:cNvPr>
            <p:cNvSpPr/>
            <p:nvPr/>
          </p:nvSpPr>
          <p:spPr>
            <a:xfrm>
              <a:off x="2460962" y="2020409"/>
              <a:ext cx="5151270" cy="3061316"/>
            </a:xfrm>
            <a:prstGeom prst="wav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400" b="1" dirty="0">
                  <a:solidFill>
                    <a:schemeClr val="tx1"/>
                  </a:solidFill>
                  <a:latin typeface="Abadi" panose="020B0604020104020204" pitchFamily="34" charset="0"/>
                </a:rPr>
                <a:t>Entendiendo nuestras emociones</a:t>
              </a:r>
              <a:endParaRPr lang="es-CO" sz="4400" b="1" dirty="0">
                <a:solidFill>
                  <a:schemeClr val="tx1"/>
                </a:solidFill>
                <a:latin typeface="Abadi" panose="020B06040201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438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790155B-3CA2-406F-8EEE-A4B4932D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214" y="0"/>
            <a:ext cx="12156786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CB1DF19-7939-CD3E-EBEA-C636BC1F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5685182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7678-01C5-4631-A309-8F9F0176D0A9}"/>
              </a:ext>
            </a:extLst>
          </p:cNvPr>
          <p:cNvSpPr/>
          <p:nvPr/>
        </p:nvSpPr>
        <p:spPr>
          <a:xfrm>
            <a:off x="2889630" y="910930"/>
            <a:ext cx="5936544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  <a:r>
              <a:rPr lang="es-ES" sz="3600" b="1" dirty="0">
                <a:ln w="0"/>
                <a:solidFill>
                  <a:schemeClr val="accent2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Aprender a descansar</a:t>
            </a:r>
            <a:endParaRPr lang="es-ES" sz="3600" b="1" cap="none" spc="0" dirty="0">
              <a:ln w="0"/>
              <a:solidFill>
                <a:schemeClr val="accent2"/>
              </a:solidFill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No es no hacer nada o ver todo el día pantallas</a:t>
            </a: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-Salir del aburrimiento</a:t>
            </a:r>
          </a:p>
          <a:p>
            <a:pPr algn="ctr"/>
            <a:endParaRPr lang="es-ES" sz="3600" b="1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 Buscar al armonía y el equilibrio</a:t>
            </a:r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-Darse tiempo para reponerse</a:t>
            </a:r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C8073C-CAFE-4E36-BCFB-F9978CA03DA8}"/>
              </a:ext>
            </a:extLst>
          </p:cNvPr>
          <p:cNvSpPr txBox="1"/>
          <p:nvPr/>
        </p:nvSpPr>
        <p:spPr>
          <a:xfrm flipH="1">
            <a:off x="252056" y="2023363"/>
            <a:ext cx="26636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Llenar del tanque </a:t>
            </a: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59AE923-09D6-41F5-94F1-8492F48A9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9082" r="6410" b="4590"/>
          <a:stretch/>
        </p:blipFill>
        <p:spPr bwMode="auto">
          <a:xfrm>
            <a:off x="8923633" y="835777"/>
            <a:ext cx="2756957" cy="484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789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790155B-3CA2-406F-8EEE-A4B4932D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214" y="0"/>
            <a:ext cx="12156786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CB1DF19-7939-CD3E-EBEA-C636BC1F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5685182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7678-01C5-4631-A309-8F9F0176D0A9}"/>
              </a:ext>
            </a:extLst>
          </p:cNvPr>
          <p:cNvSpPr/>
          <p:nvPr/>
        </p:nvSpPr>
        <p:spPr>
          <a:xfrm>
            <a:off x="2889630" y="910930"/>
            <a:ext cx="5936544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  <a:r>
              <a:rPr lang="es-ES" sz="3600" b="1" dirty="0">
                <a:ln w="0"/>
                <a:solidFill>
                  <a:schemeClr val="accent2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Actividades para recuperarse</a:t>
            </a:r>
            <a:endParaRPr lang="es-ES" sz="3600" b="1" cap="none" spc="0" dirty="0">
              <a:ln w="0"/>
              <a:solidFill>
                <a:schemeClr val="accent2"/>
              </a:solidFill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Actividades que te gustan con compañía</a:t>
            </a: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-Ejercicios o deportes </a:t>
            </a:r>
          </a:p>
          <a:p>
            <a:pPr algn="ctr"/>
            <a:endParaRPr lang="es-ES" sz="3600" b="1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 Leer y estudiar</a:t>
            </a:r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-Salir a comer, bailar, escuchar música</a:t>
            </a:r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C8073C-CAFE-4E36-BCFB-F9978CA03DA8}"/>
              </a:ext>
            </a:extLst>
          </p:cNvPr>
          <p:cNvSpPr txBox="1"/>
          <p:nvPr/>
        </p:nvSpPr>
        <p:spPr>
          <a:xfrm flipH="1">
            <a:off x="252056" y="2023363"/>
            <a:ext cx="26636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Llenar del tanque </a:t>
            </a: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</p:txBody>
      </p:sp>
      <p:pic>
        <p:nvPicPr>
          <p:cNvPr id="12290" name="Picture 2" descr="feliz bailando entre amigos en la fiesta 8141768 Vector en Vecteezy">
            <a:extLst>
              <a:ext uri="{FF2B5EF4-FFF2-40B4-BE49-F238E27FC236}">
                <a16:creationId xmlns:a16="http://schemas.microsoft.com/office/drawing/2014/main" id="{A28865AA-9C64-4221-AF18-B1A05E49D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253" y="2456612"/>
            <a:ext cx="3773107" cy="282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263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790155B-3CA2-406F-8EEE-A4B4932D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214" y="0"/>
            <a:ext cx="12156786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CB1DF19-7939-CD3E-EBEA-C636BC1F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5685182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7678-01C5-4631-A309-8F9F0176D0A9}"/>
              </a:ext>
            </a:extLst>
          </p:cNvPr>
          <p:cNvSpPr/>
          <p:nvPr/>
        </p:nvSpPr>
        <p:spPr>
          <a:xfrm>
            <a:off x="2889630" y="910930"/>
            <a:ext cx="5936544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  <a:r>
              <a:rPr lang="es-ES" sz="3600" b="1" dirty="0">
                <a:ln w="0"/>
                <a:solidFill>
                  <a:schemeClr val="accent2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Aprender a comer bien</a:t>
            </a:r>
            <a:endParaRPr lang="es-ES" sz="3600" b="1" cap="none" spc="0" dirty="0">
              <a:ln w="0"/>
              <a:solidFill>
                <a:schemeClr val="accent2"/>
              </a:solidFill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Alimentos nutricionales</a:t>
            </a: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-Dieta balanceada</a:t>
            </a:r>
          </a:p>
          <a:p>
            <a:pPr algn="ctr"/>
            <a:endParaRPr lang="es-ES" sz="3600" b="1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 Alimentos proteicos</a:t>
            </a:r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-Alimentos ricos en vitaminas y minerales</a:t>
            </a:r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C8073C-CAFE-4E36-BCFB-F9978CA03DA8}"/>
              </a:ext>
            </a:extLst>
          </p:cNvPr>
          <p:cNvSpPr txBox="1"/>
          <p:nvPr/>
        </p:nvSpPr>
        <p:spPr>
          <a:xfrm flipH="1">
            <a:off x="252056" y="2023363"/>
            <a:ext cx="26636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Llenar del tanque </a:t>
            </a: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</p:txBody>
      </p:sp>
      <p:pic>
        <p:nvPicPr>
          <p:cNvPr id="13314" name="Picture 2" descr="Sigue estas reglas a partir de hoy para mantener una dieta equilibrada -  Vitae Health Innovation">
            <a:extLst>
              <a:ext uri="{FF2B5EF4-FFF2-40B4-BE49-F238E27FC236}">
                <a16:creationId xmlns:a16="http://schemas.microsoft.com/office/drawing/2014/main" id="{D5C7CCDA-0B7F-4741-AC30-D46859AB6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447" y="2403640"/>
            <a:ext cx="2545301" cy="25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69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790155B-3CA2-406F-8EEE-A4B4932D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214" y="0"/>
            <a:ext cx="12156786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CB1DF19-7939-CD3E-EBEA-C636BC1F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5685182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7678-01C5-4631-A309-8F9F0176D0A9}"/>
              </a:ext>
            </a:extLst>
          </p:cNvPr>
          <p:cNvSpPr/>
          <p:nvPr/>
        </p:nvSpPr>
        <p:spPr>
          <a:xfrm>
            <a:off x="2889630" y="910930"/>
            <a:ext cx="593654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  <a:r>
              <a:rPr lang="es-ES" sz="3600" b="1" dirty="0">
                <a:ln w="0"/>
                <a:solidFill>
                  <a:schemeClr val="accent2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Cuidado personal</a:t>
            </a:r>
            <a:endParaRPr lang="es-ES" sz="3600" b="1" cap="none" spc="0" dirty="0">
              <a:ln w="0"/>
              <a:solidFill>
                <a:schemeClr val="accent2"/>
              </a:solidFill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Amarse </a:t>
            </a: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-Higiene y salud</a:t>
            </a:r>
          </a:p>
          <a:p>
            <a:pPr algn="ctr"/>
            <a:endParaRPr lang="es-ES" sz="3600" b="1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 Presentación personal</a:t>
            </a:r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-Masajes,  </a:t>
            </a:r>
            <a:r>
              <a:rPr lang="es-ES" sz="3600" b="1" dirty="0" err="1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skincare</a:t>
            </a:r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, </a:t>
            </a:r>
            <a:r>
              <a:rPr lang="es-ES" sz="3600" b="1" dirty="0" err="1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etc</a:t>
            </a:r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C8073C-CAFE-4E36-BCFB-F9978CA03DA8}"/>
              </a:ext>
            </a:extLst>
          </p:cNvPr>
          <p:cNvSpPr txBox="1"/>
          <p:nvPr/>
        </p:nvSpPr>
        <p:spPr>
          <a:xfrm flipH="1">
            <a:off x="252056" y="2023363"/>
            <a:ext cx="26636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Llenar del tanque </a:t>
            </a: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</p:txBody>
      </p:sp>
      <p:pic>
        <p:nvPicPr>
          <p:cNvPr id="14338" name="Picture 2" descr="Prácticas de cuidado personal #Bienestar #Uninter">
            <a:extLst>
              <a:ext uri="{FF2B5EF4-FFF2-40B4-BE49-F238E27FC236}">
                <a16:creationId xmlns:a16="http://schemas.microsoft.com/office/drawing/2014/main" id="{263D3AA7-DDD3-4903-9743-61EDC9078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739" y="2324404"/>
            <a:ext cx="3808205" cy="253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839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790155B-3CA2-406F-8EEE-A4B4932D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214" y="0"/>
            <a:ext cx="12156786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CB1DF19-7939-CD3E-EBEA-C636BC1F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5685182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7678-01C5-4631-A309-8F9F0176D0A9}"/>
              </a:ext>
            </a:extLst>
          </p:cNvPr>
          <p:cNvSpPr/>
          <p:nvPr/>
        </p:nvSpPr>
        <p:spPr>
          <a:xfrm>
            <a:off x="2571433" y="1330865"/>
            <a:ext cx="593654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0"/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  <a:r>
              <a:rPr lang="es-ES" sz="3600" b="1" dirty="0">
                <a:ln w="0"/>
                <a:solidFill>
                  <a:schemeClr val="accent2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Vacaciones</a:t>
            </a:r>
            <a:endParaRPr lang="es-ES" sz="3600" b="1" cap="none" spc="0" dirty="0">
              <a:ln w="0"/>
              <a:solidFill>
                <a:schemeClr val="accent2"/>
              </a:solidFill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Tiempos de desconexión </a:t>
            </a: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-Retiros</a:t>
            </a:r>
          </a:p>
          <a:p>
            <a:pPr algn="ctr"/>
            <a:endParaRPr lang="es-ES" sz="3600" b="1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 Campamentos</a:t>
            </a:r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ES" sz="3600" b="1" dirty="0">
                <a:ln w="0"/>
                <a:latin typeface="Abadi" panose="020B0604020104020204" pitchFamily="34" charset="0"/>
                <a:cs typeface="Aharoni" panose="02010803020104030203" pitchFamily="2" charset="-79"/>
              </a:rPr>
              <a:t>-Paseos</a:t>
            </a:r>
            <a:endParaRPr lang="es-ES" sz="3600" b="1" cap="none" spc="0" dirty="0">
              <a:ln w="0"/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C8073C-CAFE-4E36-BCFB-F9978CA03DA8}"/>
              </a:ext>
            </a:extLst>
          </p:cNvPr>
          <p:cNvSpPr txBox="1"/>
          <p:nvPr/>
        </p:nvSpPr>
        <p:spPr>
          <a:xfrm flipH="1">
            <a:off x="252056" y="2023363"/>
            <a:ext cx="26636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Llenar del tanque </a:t>
            </a:r>
            <a:r>
              <a:rPr lang="es-E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</p:txBody>
      </p:sp>
      <p:pic>
        <p:nvPicPr>
          <p:cNvPr id="15362" name="Picture 2" descr="Qué Es Un Campamento?: Una Inmersión Detallada">
            <a:extLst>
              <a:ext uri="{FF2B5EF4-FFF2-40B4-BE49-F238E27FC236}">
                <a16:creationId xmlns:a16="http://schemas.microsoft.com/office/drawing/2014/main" id="{46ADDA66-486E-4558-916C-EBA951A4F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/>
          <a:stretch/>
        </p:blipFill>
        <p:spPr bwMode="auto">
          <a:xfrm>
            <a:off x="8507977" y="2122042"/>
            <a:ext cx="2663688" cy="342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04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 con confianza media">
            <a:extLst>
              <a:ext uri="{FF2B5EF4-FFF2-40B4-BE49-F238E27FC236}">
                <a16:creationId xmlns:a16="http://schemas.microsoft.com/office/drawing/2014/main" id="{1F805889-B264-AA9F-FF92-40D027580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90" y="0"/>
            <a:ext cx="12144110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CCF30A39-8B23-A048-0058-0CDD145A6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2" y="119269"/>
            <a:ext cx="1563920" cy="103441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A8AEEC1-2BE1-47DE-B445-BE34215010A6}"/>
              </a:ext>
            </a:extLst>
          </p:cNvPr>
          <p:cNvSpPr/>
          <p:nvPr/>
        </p:nvSpPr>
        <p:spPr>
          <a:xfrm>
            <a:off x="368243" y="1466687"/>
            <a:ext cx="61120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ACTIVIDA EN CASA- </a:t>
            </a:r>
          </a:p>
          <a:p>
            <a:pPr algn="ctr"/>
            <a:r>
              <a:rPr lang="es-E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TEST DANIEL GOLEMAN</a:t>
            </a:r>
            <a:endParaRPr lang="es-ES" sz="3600" b="1" cap="none" spc="0" dirty="0">
              <a:ln w="0"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4BAE6425-52BF-4E56-BD2A-AB4648FE2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735" y="3743"/>
            <a:ext cx="3762375" cy="67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155F15D-7F40-4B22-BC9B-2F943CB337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81" r="16956" b="4713"/>
          <a:stretch/>
        </p:blipFill>
        <p:spPr>
          <a:xfrm>
            <a:off x="914400" y="2811715"/>
            <a:ext cx="6294783" cy="357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9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86"/>
    </mc:Choice>
    <mc:Fallback xmlns="">
      <p:transition spd="slow" advTm="11938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321F6165-9253-4919-86C8-CA0F66450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4110" cy="6858000"/>
          </a:xfrm>
          <a:prstGeom prst="rect">
            <a:avLst/>
          </a:prstGeom>
        </p:spPr>
      </p:pic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76A64919-E56A-CEDE-1D17-BF9D57088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714" y="185530"/>
            <a:ext cx="1563920" cy="103441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E0CFBD6-ACD8-4A99-9DA9-6522D226A8FE}"/>
              </a:ext>
            </a:extLst>
          </p:cNvPr>
          <p:cNvSpPr/>
          <p:nvPr/>
        </p:nvSpPr>
        <p:spPr>
          <a:xfrm>
            <a:off x="1740590" y="758284"/>
            <a:ext cx="2691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Emoción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2CE8CB7-9306-4A35-9880-3E1FC01DF799}"/>
              </a:ext>
            </a:extLst>
          </p:cNvPr>
          <p:cNvSpPr/>
          <p:nvPr/>
        </p:nvSpPr>
        <p:spPr>
          <a:xfrm>
            <a:off x="6732092" y="743751"/>
            <a:ext cx="3682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Sentimiento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59D6173-D192-44F8-BC58-8D53F6094DC8}"/>
              </a:ext>
            </a:extLst>
          </p:cNvPr>
          <p:cNvCxnSpPr>
            <a:stCxn id="5" idx="0"/>
            <a:endCxn id="5" idx="2"/>
          </p:cNvCxnSpPr>
          <p:nvPr/>
        </p:nvCxnSpPr>
        <p:spPr>
          <a:xfrm>
            <a:off x="6072055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F5DD874-7D17-4769-822D-711B83CBFEF4}"/>
              </a:ext>
            </a:extLst>
          </p:cNvPr>
          <p:cNvSpPr txBox="1"/>
          <p:nvPr/>
        </p:nvSpPr>
        <p:spPr>
          <a:xfrm>
            <a:off x="1154096" y="1986826"/>
            <a:ext cx="421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  <a:t>Aparece de forma espontanea</a:t>
            </a:r>
            <a:endParaRPr lang="es-CO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5D61C28-77FD-4DD9-9783-E38F43F09202}"/>
              </a:ext>
            </a:extLst>
          </p:cNvPr>
          <p:cNvSpPr txBox="1"/>
          <p:nvPr/>
        </p:nvSpPr>
        <p:spPr>
          <a:xfrm>
            <a:off x="6821018" y="1921907"/>
            <a:ext cx="421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  <a:t>Un proceso de interpretación de estas emociones</a:t>
            </a:r>
            <a:endParaRPr lang="es-CO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77D2CEB-E4FB-4A24-BA98-941695A64D0C}"/>
              </a:ext>
            </a:extLst>
          </p:cNvPr>
          <p:cNvSpPr txBox="1"/>
          <p:nvPr/>
        </p:nvSpPr>
        <p:spPr>
          <a:xfrm>
            <a:off x="1154096" y="2695785"/>
            <a:ext cx="421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  <a:t>Son temporales, suceden en respuesta de una situación concreta</a:t>
            </a:r>
            <a:endParaRPr lang="es-CO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E6032F4-63F8-4BA6-936D-C979BB9EC6CD}"/>
              </a:ext>
            </a:extLst>
          </p:cNvPr>
          <p:cNvSpPr txBox="1"/>
          <p:nvPr/>
        </p:nvSpPr>
        <p:spPr>
          <a:xfrm>
            <a:off x="6773129" y="2651628"/>
            <a:ext cx="4524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  <a:t>Son más complejos, pueden ser experimentados con consciencia y lenguaje.</a:t>
            </a:r>
            <a:endParaRPr lang="es-CO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C903EEA-1E4A-4F10-BC38-226BE01CFAC0}"/>
              </a:ext>
            </a:extLst>
          </p:cNvPr>
          <p:cNvSpPr txBox="1"/>
          <p:nvPr/>
        </p:nvSpPr>
        <p:spPr>
          <a:xfrm>
            <a:off x="1154096" y="3752825"/>
            <a:ext cx="421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  <a:t>Dura 90 segundos</a:t>
            </a:r>
            <a:endParaRPr lang="es-CO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5D7E5F5-BBD7-4EBA-BD12-FBD402325EB5}"/>
              </a:ext>
            </a:extLst>
          </p:cNvPr>
          <p:cNvSpPr txBox="1"/>
          <p:nvPr/>
        </p:nvSpPr>
        <p:spPr>
          <a:xfrm>
            <a:off x="6772894" y="3815251"/>
            <a:ext cx="421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  <a:t>Puede días, semanas hasta años </a:t>
            </a:r>
            <a:endParaRPr lang="es-CO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6864AB5-3559-475A-8A15-6884F2551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745" y="4122157"/>
            <a:ext cx="2417436" cy="244303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6865E6A-AA36-4D19-AD9A-5DCA2DDCD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349" y="4508781"/>
            <a:ext cx="3659432" cy="205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1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 con confianza media">
            <a:extLst>
              <a:ext uri="{FF2B5EF4-FFF2-40B4-BE49-F238E27FC236}">
                <a16:creationId xmlns:a16="http://schemas.microsoft.com/office/drawing/2014/main" id="{1F805889-B264-AA9F-FF92-40D027580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45" y="0"/>
            <a:ext cx="12144110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CCF30A39-8B23-A048-0058-0CDD145A6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2" y="119269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F54C9FF-B1EE-4FEA-A488-7C01461F8B00}"/>
              </a:ext>
            </a:extLst>
          </p:cNvPr>
          <p:cNvSpPr/>
          <p:nvPr/>
        </p:nvSpPr>
        <p:spPr>
          <a:xfrm>
            <a:off x="2043559" y="478538"/>
            <a:ext cx="82442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Errores con las emociones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C2234F-0B53-4560-976A-E4BD9BA92591}"/>
              </a:ext>
            </a:extLst>
          </p:cNvPr>
          <p:cNvSpPr txBox="1"/>
          <p:nvPr/>
        </p:nvSpPr>
        <p:spPr>
          <a:xfrm>
            <a:off x="1154096" y="1986826"/>
            <a:ext cx="421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  <a:t>Hay emociones negativas y positivas</a:t>
            </a:r>
            <a:endParaRPr lang="es-CO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39794F-64B1-4E68-A684-19F9CFEA2EF8}"/>
              </a:ext>
            </a:extLst>
          </p:cNvPr>
          <p:cNvSpPr txBox="1"/>
          <p:nvPr/>
        </p:nvSpPr>
        <p:spPr>
          <a:xfrm>
            <a:off x="1154096" y="2771182"/>
            <a:ext cx="421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  <a:t>Invalidar o evitar la emoción</a:t>
            </a:r>
            <a:endParaRPr lang="es-CO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66665C-C491-480D-9A12-E2C24538E049}"/>
              </a:ext>
            </a:extLst>
          </p:cNvPr>
          <p:cNvSpPr txBox="1"/>
          <p:nvPr/>
        </p:nvSpPr>
        <p:spPr>
          <a:xfrm>
            <a:off x="1154096" y="3636512"/>
            <a:ext cx="421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  <a:t>Explotar con cada emoción intensa</a:t>
            </a:r>
            <a:endParaRPr lang="es-CO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EE569E-54AA-43DF-9F08-811E58E29063}"/>
              </a:ext>
            </a:extLst>
          </p:cNvPr>
          <p:cNvSpPr txBox="1"/>
          <p:nvPr/>
        </p:nvSpPr>
        <p:spPr>
          <a:xfrm>
            <a:off x="1154096" y="4571708"/>
            <a:ext cx="421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  <a:t>Alimentar las emociones</a:t>
            </a:r>
            <a:endParaRPr lang="es-CO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igno de multiplicación 4">
            <a:extLst>
              <a:ext uri="{FF2B5EF4-FFF2-40B4-BE49-F238E27FC236}">
                <a16:creationId xmlns:a16="http://schemas.microsoft.com/office/drawing/2014/main" id="{DDE4DEEE-D76C-4169-8540-536FB1F90FBD}"/>
              </a:ext>
            </a:extLst>
          </p:cNvPr>
          <p:cNvSpPr/>
          <p:nvPr/>
        </p:nvSpPr>
        <p:spPr>
          <a:xfrm>
            <a:off x="435006" y="1873595"/>
            <a:ext cx="639192" cy="57882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Signo de multiplicación 10">
            <a:extLst>
              <a:ext uri="{FF2B5EF4-FFF2-40B4-BE49-F238E27FC236}">
                <a16:creationId xmlns:a16="http://schemas.microsoft.com/office/drawing/2014/main" id="{ACD0C272-E306-4B6E-B0F2-89789843034B}"/>
              </a:ext>
            </a:extLst>
          </p:cNvPr>
          <p:cNvSpPr/>
          <p:nvPr/>
        </p:nvSpPr>
        <p:spPr>
          <a:xfrm>
            <a:off x="427608" y="2654747"/>
            <a:ext cx="639192" cy="57882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Signo de multiplicación 12">
            <a:extLst>
              <a:ext uri="{FF2B5EF4-FFF2-40B4-BE49-F238E27FC236}">
                <a16:creationId xmlns:a16="http://schemas.microsoft.com/office/drawing/2014/main" id="{73396303-D02C-4059-8DE8-5A8565F43C37}"/>
              </a:ext>
            </a:extLst>
          </p:cNvPr>
          <p:cNvSpPr/>
          <p:nvPr/>
        </p:nvSpPr>
        <p:spPr>
          <a:xfrm>
            <a:off x="435006" y="3531767"/>
            <a:ext cx="639192" cy="57882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Signo de multiplicación 13">
            <a:extLst>
              <a:ext uri="{FF2B5EF4-FFF2-40B4-BE49-F238E27FC236}">
                <a16:creationId xmlns:a16="http://schemas.microsoft.com/office/drawing/2014/main" id="{9F20E069-9EC3-4659-B2A0-AFC9EF755B54}"/>
              </a:ext>
            </a:extLst>
          </p:cNvPr>
          <p:cNvSpPr/>
          <p:nvPr/>
        </p:nvSpPr>
        <p:spPr>
          <a:xfrm>
            <a:off x="427608" y="4466963"/>
            <a:ext cx="639192" cy="57882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397B2FD-0DAC-46D4-A0D8-BD59C7E54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615" y="1958421"/>
            <a:ext cx="5333489" cy="304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86"/>
    </mc:Choice>
    <mc:Fallback xmlns="">
      <p:transition spd="slow" advTm="11938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790155B-3CA2-406F-8EEE-A4B4932D9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607" y="0"/>
            <a:ext cx="12156786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CB1DF19-7939-CD3E-EBEA-C636BC1F2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5685182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7678-01C5-4631-A309-8F9F0176D0A9}"/>
              </a:ext>
            </a:extLst>
          </p:cNvPr>
          <p:cNvSpPr/>
          <p:nvPr/>
        </p:nvSpPr>
        <p:spPr>
          <a:xfrm>
            <a:off x="1937773" y="1043125"/>
            <a:ext cx="83164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Invalidación emocional</a:t>
            </a:r>
          </a:p>
        </p:txBody>
      </p:sp>
      <p:pic>
        <p:nvPicPr>
          <p:cNvPr id="6" name="WhatsApp Video 2024-09-20 at 9.38.54 AM">
            <a:hlinkClick r:id="" action="ppaction://media"/>
            <a:extLst>
              <a:ext uri="{FF2B5EF4-FFF2-40B4-BE49-F238E27FC236}">
                <a16:creationId xmlns:a16="http://schemas.microsoft.com/office/drawing/2014/main" id="{B53D4547-8951-4965-B38A-73B5E2731F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31889" b="32227"/>
          <a:stretch/>
        </p:blipFill>
        <p:spPr>
          <a:xfrm>
            <a:off x="2524819" y="2175507"/>
            <a:ext cx="7427049" cy="363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2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790155B-3CA2-406F-8EEE-A4B4932D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607" y="0"/>
            <a:ext cx="12156786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CB1DF19-7939-CD3E-EBEA-C636BC1F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5685182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7678-01C5-4631-A309-8F9F0176D0A9}"/>
              </a:ext>
            </a:extLst>
          </p:cNvPr>
          <p:cNvSpPr/>
          <p:nvPr/>
        </p:nvSpPr>
        <p:spPr>
          <a:xfrm>
            <a:off x="1546511" y="1205685"/>
            <a:ext cx="83164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Gestionar la emoción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1AFB16F-7DD9-450F-A573-9E95C561BE38}"/>
              </a:ext>
            </a:extLst>
          </p:cNvPr>
          <p:cNvSpPr/>
          <p:nvPr/>
        </p:nvSpPr>
        <p:spPr>
          <a:xfrm>
            <a:off x="594803" y="2384993"/>
            <a:ext cx="3009530" cy="38173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70760E8-9AF2-4DC6-8DA9-E8EB83724F30}"/>
              </a:ext>
            </a:extLst>
          </p:cNvPr>
          <p:cNvSpPr/>
          <p:nvPr/>
        </p:nvSpPr>
        <p:spPr>
          <a:xfrm>
            <a:off x="3859503" y="2384993"/>
            <a:ext cx="3009530" cy="38173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92AB21C-C3AB-48E8-A90C-6ADD11F3306D}"/>
              </a:ext>
            </a:extLst>
          </p:cNvPr>
          <p:cNvSpPr/>
          <p:nvPr/>
        </p:nvSpPr>
        <p:spPr>
          <a:xfrm>
            <a:off x="7124203" y="2384993"/>
            <a:ext cx="3009530" cy="381739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6641019-41F3-4E25-A2BA-CBE8858FA9D4}"/>
              </a:ext>
            </a:extLst>
          </p:cNvPr>
          <p:cNvSpPr txBox="1"/>
          <p:nvPr/>
        </p:nvSpPr>
        <p:spPr>
          <a:xfrm>
            <a:off x="867106" y="2773391"/>
            <a:ext cx="272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  <a:t>Reconocer o identificar</a:t>
            </a:r>
            <a:endParaRPr lang="es-CO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8F34BFC-DCCE-48FC-B2AA-49C25A5DA0E3}"/>
              </a:ext>
            </a:extLst>
          </p:cNvPr>
          <p:cNvSpPr txBox="1"/>
          <p:nvPr/>
        </p:nvSpPr>
        <p:spPr>
          <a:xfrm>
            <a:off x="4256117" y="2721006"/>
            <a:ext cx="246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  <a:t>Disminuir y aceptar</a:t>
            </a:r>
            <a:endParaRPr lang="es-CO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E8DE65B-0E93-488C-B508-444BB78C9CB4}"/>
              </a:ext>
            </a:extLst>
          </p:cNvPr>
          <p:cNvSpPr txBox="1"/>
          <p:nvPr/>
        </p:nvSpPr>
        <p:spPr>
          <a:xfrm>
            <a:off x="7394971" y="2721006"/>
            <a:ext cx="246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MX" dirty="0">
                <a:latin typeface="Aharoni" panose="02010803020104030203" pitchFamily="2" charset="-79"/>
                <a:cs typeface="Aharoni" panose="02010803020104030203" pitchFamily="2" charset="-79"/>
              </a:rPr>
              <a:t>Expresar</a:t>
            </a:r>
            <a:endParaRPr lang="es-CO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B60BB1-CF32-4D6C-ACE2-55F5A1057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54" y="3429000"/>
            <a:ext cx="2721628" cy="187243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0643F49-63AA-4C45-9603-C38ABB5D8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424" y="3602294"/>
            <a:ext cx="2719686" cy="15258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6D28EF9-6D67-4978-8EAA-92B77733B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8913" y="3590215"/>
            <a:ext cx="2760108" cy="177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44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790155B-3CA2-406F-8EEE-A4B4932D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56786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CB1DF19-7939-CD3E-EBEA-C636BC1F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5" y="5685182"/>
            <a:ext cx="1563920" cy="103441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7678-01C5-4631-A309-8F9F0176D0A9}"/>
              </a:ext>
            </a:extLst>
          </p:cNvPr>
          <p:cNvSpPr/>
          <p:nvPr/>
        </p:nvSpPr>
        <p:spPr>
          <a:xfrm>
            <a:off x="2854226" y="2863843"/>
            <a:ext cx="568646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¿ Qué puedo hacer?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1AFB16F-7DD9-450F-A573-9E95C561BE38}"/>
              </a:ext>
            </a:extLst>
          </p:cNvPr>
          <p:cNvSpPr/>
          <p:nvPr/>
        </p:nvSpPr>
        <p:spPr>
          <a:xfrm>
            <a:off x="416591" y="2891187"/>
            <a:ext cx="2467993" cy="13815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70760E8-9AF2-4DC6-8DA9-E8EB83724F30}"/>
              </a:ext>
            </a:extLst>
          </p:cNvPr>
          <p:cNvSpPr/>
          <p:nvPr/>
        </p:nvSpPr>
        <p:spPr>
          <a:xfrm>
            <a:off x="4379552" y="1105732"/>
            <a:ext cx="2878648" cy="127260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92AB21C-C3AB-48E8-A90C-6ADD11F3306D}"/>
              </a:ext>
            </a:extLst>
          </p:cNvPr>
          <p:cNvSpPr/>
          <p:nvPr/>
        </p:nvSpPr>
        <p:spPr>
          <a:xfrm>
            <a:off x="8389699" y="2996095"/>
            <a:ext cx="3005218" cy="12726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6641019-41F3-4E25-A2BA-CBE8858FA9D4}"/>
              </a:ext>
            </a:extLst>
          </p:cNvPr>
          <p:cNvSpPr txBox="1"/>
          <p:nvPr/>
        </p:nvSpPr>
        <p:spPr>
          <a:xfrm>
            <a:off x="459199" y="3312102"/>
            <a:ext cx="2415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Aharoni" panose="02010803020104030203" pitchFamily="2" charset="-79"/>
                <a:cs typeface="Aharoni" panose="02010803020104030203" pitchFamily="2" charset="-79"/>
              </a:rPr>
              <a:t>Pensamiento</a:t>
            </a:r>
            <a:endParaRPr lang="es-CO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8F34BFC-DCCE-48FC-B2AA-49C25A5DA0E3}"/>
              </a:ext>
            </a:extLst>
          </p:cNvPr>
          <p:cNvSpPr txBox="1"/>
          <p:nvPr/>
        </p:nvSpPr>
        <p:spPr>
          <a:xfrm>
            <a:off x="4584879" y="1354347"/>
            <a:ext cx="246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Aharoni" panose="02010803020104030203" pitchFamily="2" charset="-79"/>
                <a:cs typeface="Aharoni" panose="02010803020104030203" pitchFamily="2" charset="-79"/>
              </a:rPr>
              <a:t>Emoción</a:t>
            </a:r>
            <a:endParaRPr lang="es-CO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E8DE65B-0E93-488C-B508-444BB78C9CB4}"/>
              </a:ext>
            </a:extLst>
          </p:cNvPr>
          <p:cNvSpPr txBox="1"/>
          <p:nvPr/>
        </p:nvSpPr>
        <p:spPr>
          <a:xfrm>
            <a:off x="8254181" y="3271404"/>
            <a:ext cx="3276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Aharoni" panose="02010803020104030203" pitchFamily="2" charset="-79"/>
                <a:cs typeface="Aharoni" panose="02010803020104030203" pitchFamily="2" charset="-79"/>
              </a:rPr>
              <a:t>Conducta</a:t>
            </a:r>
            <a:endParaRPr lang="es-CO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68B41751-3BC5-477B-BCE0-C407E7836A66}"/>
              </a:ext>
            </a:extLst>
          </p:cNvPr>
          <p:cNvSpPr/>
          <p:nvPr/>
        </p:nvSpPr>
        <p:spPr>
          <a:xfrm>
            <a:off x="4379551" y="5191842"/>
            <a:ext cx="2878648" cy="127260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C60B7DB-A024-471D-B837-0B2C4006636C}"/>
              </a:ext>
            </a:extLst>
          </p:cNvPr>
          <p:cNvSpPr txBox="1"/>
          <p:nvPr/>
        </p:nvSpPr>
        <p:spPr>
          <a:xfrm>
            <a:off x="4652770" y="5351091"/>
            <a:ext cx="2332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Aharoni" panose="02010803020104030203" pitchFamily="2" charset="-79"/>
                <a:cs typeface="Aharoni" panose="02010803020104030203" pitchFamily="2" charset="-79"/>
              </a:rPr>
              <a:t>Actividad física</a:t>
            </a:r>
            <a:endParaRPr lang="es-CO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82134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 con confianza media">
            <a:extLst>
              <a:ext uri="{FF2B5EF4-FFF2-40B4-BE49-F238E27FC236}">
                <a16:creationId xmlns:a16="http://schemas.microsoft.com/office/drawing/2014/main" id="{1F805889-B264-AA9F-FF92-40D027580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90" y="0"/>
            <a:ext cx="12144110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CCF30A39-8B23-A048-0058-0CDD145A6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2" y="119269"/>
            <a:ext cx="1563920" cy="103441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8F7D499-984E-4FA6-AB73-D320992C7F61}"/>
              </a:ext>
            </a:extLst>
          </p:cNvPr>
          <p:cNvSpPr/>
          <p:nvPr/>
        </p:nvSpPr>
        <p:spPr>
          <a:xfrm>
            <a:off x="1010821" y="1609051"/>
            <a:ext cx="985077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Actividad</a:t>
            </a:r>
            <a:r>
              <a:rPr lang="es-E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s-E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8362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86"/>
    </mc:Choice>
    <mc:Fallback xmlns="">
      <p:transition spd="slow" advTm="11938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28044B68-050C-B430-EC81-0DD39A898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6786" cy="6858000"/>
          </a:xfrm>
          <a:prstGeom prst="rect">
            <a:avLst/>
          </a:prstGeom>
        </p:spPr>
      </p:pic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7C8BC8B-E42D-A77E-0C35-6D4DE82AB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714" y="185530"/>
            <a:ext cx="1563920" cy="103441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EB6805-39A6-4CB3-AD49-363F6737B4F7}"/>
              </a:ext>
            </a:extLst>
          </p:cNvPr>
          <p:cNvSpPr/>
          <p:nvPr/>
        </p:nvSpPr>
        <p:spPr>
          <a:xfrm>
            <a:off x="1992551" y="518472"/>
            <a:ext cx="820689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“No camines con el tanque vacío</a:t>
            </a:r>
            <a:r>
              <a:rPr lang="es-ES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2B1014-088B-45EA-97A7-D079A4B7C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57" y="3260185"/>
            <a:ext cx="4116872" cy="240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554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534</Words>
  <Application>Microsoft Office PowerPoint</Application>
  <PresentationFormat>Panorámica</PresentationFormat>
  <Paragraphs>140</Paragraphs>
  <Slides>25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Abadi</vt:lpstr>
      <vt:lpstr>Aharoni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Camila Andrea Castañeda Roncancio</dc:creator>
  <cp:lastModifiedBy>Camila Andrea Castañeda Roncancio</cp:lastModifiedBy>
  <cp:revision>64</cp:revision>
  <dcterms:created xsi:type="dcterms:W3CDTF">2022-07-10T13:31:19Z</dcterms:created>
  <dcterms:modified xsi:type="dcterms:W3CDTF">2024-09-20T20:52:28Z</dcterms:modified>
</cp:coreProperties>
</file>